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5" r:id="rId2"/>
    <p:sldId id="290" r:id="rId3"/>
    <p:sldId id="297" r:id="rId4"/>
    <p:sldId id="300" r:id="rId5"/>
    <p:sldId id="301" r:id="rId6"/>
    <p:sldId id="258" r:id="rId7"/>
    <p:sldId id="293" r:id="rId8"/>
    <p:sldId id="287" r:id="rId9"/>
    <p:sldId id="294" r:id="rId10"/>
    <p:sldId id="291" r:id="rId11"/>
    <p:sldId id="284" r:id="rId12"/>
    <p:sldId id="278" r:id="rId13"/>
    <p:sldId id="277" r:id="rId14"/>
    <p:sldId id="302" r:id="rId15"/>
    <p:sldId id="269" r:id="rId16"/>
    <p:sldId id="303" r:id="rId17"/>
    <p:sldId id="299" r:id="rId18"/>
    <p:sldId id="289" r:id="rId19"/>
    <p:sldId id="268" r:id="rId20"/>
    <p:sldId id="27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ollmann" initials="SH" lastIdx="79" clrIdx="0">
    <p:extLst>
      <p:ext uri="{19B8F6BF-5375-455C-9EA6-DF929625EA0E}">
        <p15:presenceInfo xmlns:p15="http://schemas.microsoft.com/office/powerpoint/2012/main" userId="S::shollmann@cornerstone-research.com::eb17e26c-7e2a-4612-ae1d-6bfb06f04494" providerId="AD"/>
      </p:ext>
    </p:extLst>
  </p:cmAuthor>
  <p:cmAuthor id="2" name="Tanja Babic" initials="TB" lastIdx="55" clrIdx="1">
    <p:extLst>
      <p:ext uri="{19B8F6BF-5375-455C-9EA6-DF929625EA0E}">
        <p15:presenceInfo xmlns:p15="http://schemas.microsoft.com/office/powerpoint/2012/main" userId="S::tbabic@cornerstone-research.com::705636a0-f767-4d07-a0b5-bfb7492f0b88" providerId="AD"/>
      </p:ext>
    </p:extLst>
  </p:cmAuthor>
  <p:cmAuthor id="3" name="Pastuck, Tawnya [VISUS]" initials="PT[" lastIdx="15" clrIdx="2">
    <p:extLst>
      <p:ext uri="{19B8F6BF-5375-455C-9EA6-DF929625EA0E}">
        <p15:presenceInfo xmlns:p15="http://schemas.microsoft.com/office/powerpoint/2012/main" userId="S::tPastuck@its.jnj.com::89097adb-e028-483e-80a6-0f8d1fc079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ACACAC"/>
    <a:srgbClr val="F0F0F0"/>
    <a:srgbClr val="797C81"/>
    <a:srgbClr val="919191"/>
    <a:srgbClr val="F1F2F3"/>
    <a:srgbClr val="7F7F7F"/>
    <a:srgbClr val="DA1A32"/>
    <a:srgbClr val="474C52"/>
    <a:srgbClr val="484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6357" autoAdjust="0"/>
  </p:normalViewPr>
  <p:slideViewPr>
    <p:cSldViewPr snapToGrid="0">
      <p:cViewPr varScale="1">
        <p:scale>
          <a:sx n="59" d="100"/>
          <a:sy n="59" d="100"/>
        </p:scale>
        <p:origin x="66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8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40" y="1"/>
            <a:ext cx="3038475" cy="466725"/>
          </a:xfrm>
          <a:prstGeom prst="rect">
            <a:avLst/>
          </a:prstGeom>
        </p:spPr>
        <p:txBody>
          <a:bodyPr vert="horz" lIns="91440" tIns="45720" rIns="91440" bIns="45720" rtlCol="0"/>
          <a:lstStyle>
            <a:lvl1pPr algn="r">
              <a:defRPr sz="1200"/>
            </a:lvl1pPr>
          </a:lstStyle>
          <a:p>
            <a:fld id="{B7A15525-8FC8-450A-8409-27472785AFB2}" type="datetimeFigureOut">
              <a:rPr lang="en-CA" smtClean="0"/>
              <a:t>2020-06-02</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2" y="8829677"/>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40" tIns="45720" rIns="91440" bIns="45720" rtlCol="0" anchor="b"/>
          <a:lstStyle>
            <a:lvl1pPr algn="r">
              <a:defRPr sz="1200"/>
            </a:lvl1pPr>
          </a:lstStyle>
          <a:p>
            <a:fld id="{DBCB1F2C-E28E-4D42-9543-50C12794AC02}" type="slidenum">
              <a:rPr lang="en-CA" smtClean="0"/>
              <a:t>‹#›</a:t>
            </a:fld>
            <a:endParaRPr lang="en-CA" dirty="0"/>
          </a:p>
        </p:txBody>
      </p:sp>
    </p:spTree>
    <p:extLst>
      <p:ext uri="{BB962C8B-B14F-4D97-AF65-F5344CB8AC3E}">
        <p14:creationId xmlns:p14="http://schemas.microsoft.com/office/powerpoint/2010/main" val="383255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1</a:t>
            </a:fld>
            <a:endParaRPr lang="en-CA" dirty="0"/>
          </a:p>
        </p:txBody>
      </p:sp>
    </p:spTree>
    <p:extLst>
      <p:ext uri="{BB962C8B-B14F-4D97-AF65-F5344CB8AC3E}">
        <p14:creationId xmlns:p14="http://schemas.microsoft.com/office/powerpoint/2010/main" val="211914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10</a:t>
            </a:fld>
            <a:endParaRPr lang="en-CA" dirty="0"/>
          </a:p>
        </p:txBody>
      </p:sp>
    </p:spTree>
    <p:extLst>
      <p:ext uri="{BB962C8B-B14F-4D97-AF65-F5344CB8AC3E}">
        <p14:creationId xmlns:p14="http://schemas.microsoft.com/office/powerpoint/2010/main" val="163910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11</a:t>
            </a:fld>
            <a:endParaRPr lang="en-CA" dirty="0"/>
          </a:p>
        </p:txBody>
      </p:sp>
    </p:spTree>
    <p:extLst>
      <p:ext uri="{BB962C8B-B14F-4D97-AF65-F5344CB8AC3E}">
        <p14:creationId xmlns:p14="http://schemas.microsoft.com/office/powerpoint/2010/main" val="307170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12</a:t>
            </a:fld>
            <a:endParaRPr lang="en-CA" dirty="0"/>
          </a:p>
        </p:txBody>
      </p:sp>
    </p:spTree>
    <p:extLst>
      <p:ext uri="{BB962C8B-B14F-4D97-AF65-F5344CB8AC3E}">
        <p14:creationId xmlns:p14="http://schemas.microsoft.com/office/powerpoint/2010/main" val="344959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13</a:t>
            </a:fld>
            <a:endParaRPr lang="en-CA" dirty="0"/>
          </a:p>
        </p:txBody>
      </p:sp>
    </p:spTree>
    <p:extLst>
      <p:ext uri="{BB962C8B-B14F-4D97-AF65-F5344CB8AC3E}">
        <p14:creationId xmlns:p14="http://schemas.microsoft.com/office/powerpoint/2010/main" val="359690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F2C-E28E-4D42-9543-50C12794AC02}" type="slidenum">
              <a:rPr lang="en-CA" smtClean="0"/>
              <a:t>14</a:t>
            </a:fld>
            <a:endParaRPr lang="en-CA" dirty="0"/>
          </a:p>
        </p:txBody>
      </p:sp>
    </p:spTree>
    <p:extLst>
      <p:ext uri="{BB962C8B-B14F-4D97-AF65-F5344CB8AC3E}">
        <p14:creationId xmlns:p14="http://schemas.microsoft.com/office/powerpoint/2010/main" val="273202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F2C-E28E-4D42-9543-50C12794AC02}" type="slidenum">
              <a:rPr lang="en-CA" smtClean="0"/>
              <a:t>15</a:t>
            </a:fld>
            <a:endParaRPr lang="en-CA" dirty="0"/>
          </a:p>
        </p:txBody>
      </p:sp>
    </p:spTree>
    <p:extLst>
      <p:ext uri="{BB962C8B-B14F-4D97-AF65-F5344CB8AC3E}">
        <p14:creationId xmlns:p14="http://schemas.microsoft.com/office/powerpoint/2010/main" val="169669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16</a:t>
            </a:fld>
            <a:endParaRPr lang="en-CA" dirty="0"/>
          </a:p>
        </p:txBody>
      </p:sp>
    </p:spTree>
    <p:extLst>
      <p:ext uri="{BB962C8B-B14F-4D97-AF65-F5344CB8AC3E}">
        <p14:creationId xmlns:p14="http://schemas.microsoft.com/office/powerpoint/2010/main" val="274558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17</a:t>
            </a:fld>
            <a:endParaRPr lang="en-CA" dirty="0"/>
          </a:p>
        </p:txBody>
      </p:sp>
    </p:spTree>
    <p:extLst>
      <p:ext uri="{BB962C8B-B14F-4D97-AF65-F5344CB8AC3E}">
        <p14:creationId xmlns:p14="http://schemas.microsoft.com/office/powerpoint/2010/main" val="1314398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18</a:t>
            </a:fld>
            <a:endParaRPr lang="en-CA" dirty="0"/>
          </a:p>
        </p:txBody>
      </p:sp>
    </p:spTree>
    <p:extLst>
      <p:ext uri="{BB962C8B-B14F-4D97-AF65-F5344CB8AC3E}">
        <p14:creationId xmlns:p14="http://schemas.microsoft.com/office/powerpoint/2010/main" val="73713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2</a:t>
            </a:fld>
            <a:endParaRPr lang="en-CA" dirty="0"/>
          </a:p>
        </p:txBody>
      </p:sp>
    </p:spTree>
    <p:extLst>
      <p:ext uri="{BB962C8B-B14F-4D97-AF65-F5344CB8AC3E}">
        <p14:creationId xmlns:p14="http://schemas.microsoft.com/office/powerpoint/2010/main" val="6880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3</a:t>
            </a:fld>
            <a:endParaRPr lang="en-CA" dirty="0"/>
          </a:p>
        </p:txBody>
      </p:sp>
    </p:spTree>
    <p:extLst>
      <p:ext uri="{BB962C8B-B14F-4D97-AF65-F5344CB8AC3E}">
        <p14:creationId xmlns:p14="http://schemas.microsoft.com/office/powerpoint/2010/main" val="180037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4</a:t>
            </a:fld>
            <a:endParaRPr lang="en-CA" dirty="0"/>
          </a:p>
        </p:txBody>
      </p:sp>
    </p:spTree>
    <p:extLst>
      <p:ext uri="{BB962C8B-B14F-4D97-AF65-F5344CB8AC3E}">
        <p14:creationId xmlns:p14="http://schemas.microsoft.com/office/powerpoint/2010/main" val="370126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BCB1F2C-E28E-4D42-9543-50C12794AC02}" type="slidenum">
              <a:rPr lang="en-CA" smtClean="0"/>
              <a:t>5</a:t>
            </a:fld>
            <a:endParaRPr lang="en-CA" dirty="0"/>
          </a:p>
        </p:txBody>
      </p:sp>
    </p:spTree>
    <p:extLst>
      <p:ext uri="{BB962C8B-B14F-4D97-AF65-F5344CB8AC3E}">
        <p14:creationId xmlns:p14="http://schemas.microsoft.com/office/powerpoint/2010/main" val="206985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6</a:t>
            </a:fld>
            <a:endParaRPr lang="en-CA" dirty="0"/>
          </a:p>
        </p:txBody>
      </p:sp>
    </p:spTree>
    <p:extLst>
      <p:ext uri="{BB962C8B-B14F-4D97-AF65-F5344CB8AC3E}">
        <p14:creationId xmlns:p14="http://schemas.microsoft.com/office/powerpoint/2010/main" val="243982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7</a:t>
            </a:fld>
            <a:endParaRPr lang="en-CA" dirty="0"/>
          </a:p>
        </p:txBody>
      </p:sp>
    </p:spTree>
    <p:extLst>
      <p:ext uri="{BB962C8B-B14F-4D97-AF65-F5344CB8AC3E}">
        <p14:creationId xmlns:p14="http://schemas.microsoft.com/office/powerpoint/2010/main" val="297546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8</a:t>
            </a:fld>
            <a:endParaRPr lang="en-CA" dirty="0"/>
          </a:p>
        </p:txBody>
      </p:sp>
    </p:spTree>
    <p:extLst>
      <p:ext uri="{BB962C8B-B14F-4D97-AF65-F5344CB8AC3E}">
        <p14:creationId xmlns:p14="http://schemas.microsoft.com/office/powerpoint/2010/main" val="18082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DBCB1F2C-E28E-4D42-9543-50C12794AC02}" type="slidenum">
              <a:rPr lang="en-CA" smtClean="0"/>
              <a:t>9</a:t>
            </a:fld>
            <a:endParaRPr lang="en-CA" dirty="0"/>
          </a:p>
        </p:txBody>
      </p:sp>
    </p:spTree>
    <p:extLst>
      <p:ext uri="{BB962C8B-B14F-4D97-AF65-F5344CB8AC3E}">
        <p14:creationId xmlns:p14="http://schemas.microsoft.com/office/powerpoint/2010/main" val="2379453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03E9-C964-40A1-9AA1-0D22B2331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AC880F1-C878-454C-B88E-07CCD447A6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30DAC38-D09B-4A9A-8088-49D93DAD5F73}"/>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5" name="Footer Placeholder 4">
            <a:extLst>
              <a:ext uri="{FF2B5EF4-FFF2-40B4-BE49-F238E27FC236}">
                <a16:creationId xmlns:a16="http://schemas.microsoft.com/office/drawing/2014/main" id="{A92E9848-CA18-4B41-B457-3899090AD75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ED2C412-5AB9-45CE-8B3C-394C46205A79}"/>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72690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81BD-678E-4615-86D2-0750CB8340D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71FD054-2EEA-4701-8401-B7420B204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EC11BD-D7CC-4089-B262-13B96FDA46D6}"/>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5" name="Footer Placeholder 4">
            <a:extLst>
              <a:ext uri="{FF2B5EF4-FFF2-40B4-BE49-F238E27FC236}">
                <a16:creationId xmlns:a16="http://schemas.microsoft.com/office/drawing/2014/main" id="{1E809CD4-728C-4E73-8279-26353CE5650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369F373-51C5-4802-8FDB-E7B5AF77BE2C}"/>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371534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260BB-E897-4667-9A8C-1F6461706A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F41447A-7DDC-424F-A24A-768DB367B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6B2151-19C0-465D-A2EA-56FE98F3B9B1}"/>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5" name="Footer Placeholder 4">
            <a:extLst>
              <a:ext uri="{FF2B5EF4-FFF2-40B4-BE49-F238E27FC236}">
                <a16:creationId xmlns:a16="http://schemas.microsoft.com/office/drawing/2014/main" id="{262DD00C-6EF9-4956-963E-A7A2529AF0B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23F13D9-BF43-4E4B-AADA-76B24C241054}"/>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238150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25F9-6757-4927-990D-BB699963493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BF5E1AB-A518-4A6D-8BEF-EE3E4252CB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889020-5D76-4C46-95D5-26920884B1B3}"/>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5" name="Footer Placeholder 4">
            <a:extLst>
              <a:ext uri="{FF2B5EF4-FFF2-40B4-BE49-F238E27FC236}">
                <a16:creationId xmlns:a16="http://schemas.microsoft.com/office/drawing/2014/main" id="{D6770FF1-D3DF-4284-877E-904E1DBBE0E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858D272-5665-4661-84CE-4F40EB9AF5EE}"/>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330899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2FD7-FE37-4144-8043-A8F8C9ADF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765E2FE-32F8-44F8-803C-F7F6CED02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BC9BE-139C-4AB2-B699-F8B268E1AE43}"/>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5" name="Footer Placeholder 4">
            <a:extLst>
              <a:ext uri="{FF2B5EF4-FFF2-40B4-BE49-F238E27FC236}">
                <a16:creationId xmlns:a16="http://schemas.microsoft.com/office/drawing/2014/main" id="{580FDE78-6248-4FC5-A093-D6E014EF808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A3C2531-1920-44D6-BBEC-4B25F54FBE42}"/>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49446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8E08-DAA2-4EA8-8543-672E086E2EB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263EE2-3BA9-49B6-9A37-A75774563F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8A5D435-260D-44DC-AC1A-2B59C1812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E698B44-DDD2-4C10-A7AD-7CF6EAD171F6}"/>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6" name="Footer Placeholder 5">
            <a:extLst>
              <a:ext uri="{FF2B5EF4-FFF2-40B4-BE49-F238E27FC236}">
                <a16:creationId xmlns:a16="http://schemas.microsoft.com/office/drawing/2014/main" id="{23F1B366-F29A-4425-B2AA-14A07FCF99E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5661D29-725F-4B6B-8123-51E599A466AC}"/>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134446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328F-1C9D-46F6-A36C-AC412CC04AB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FA93238-6D96-4887-99C6-06D0BA7961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6D849-F78B-4D37-A82B-2BB60C2AC1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5486EED-6E56-4F28-8218-204E9A413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B7CF27-3A7B-4A0E-8BFB-475934E6C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E224DB7-461B-435E-BC35-ED5F68455A53}"/>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8" name="Footer Placeholder 7">
            <a:extLst>
              <a:ext uri="{FF2B5EF4-FFF2-40B4-BE49-F238E27FC236}">
                <a16:creationId xmlns:a16="http://schemas.microsoft.com/office/drawing/2014/main" id="{9CFC78EC-A843-4EF2-AE5F-DA00FEB7A19A}"/>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1C5803D9-20B6-458F-9C84-C808648697BE}"/>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355418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AE35-B36D-4F4F-AD0F-6B6DAA57976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FD647BA-9B8E-4A83-B5AF-69FF29C766FE}"/>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4" name="Footer Placeholder 3">
            <a:extLst>
              <a:ext uri="{FF2B5EF4-FFF2-40B4-BE49-F238E27FC236}">
                <a16:creationId xmlns:a16="http://schemas.microsoft.com/office/drawing/2014/main" id="{736E3A38-3463-4A6C-9A1D-F2B125626D6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2918553-6829-43DE-AF2D-4F2090F62CE6}"/>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44822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466CC5-4963-4D0A-8F5D-012336389A99}"/>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3" name="Footer Placeholder 2">
            <a:extLst>
              <a:ext uri="{FF2B5EF4-FFF2-40B4-BE49-F238E27FC236}">
                <a16:creationId xmlns:a16="http://schemas.microsoft.com/office/drawing/2014/main" id="{13255A2A-4548-438F-AF82-827A8EFA3FCB}"/>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CB6BBBC-BEF2-4F5E-B224-3DBC392A786F}"/>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399944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39F9-40FB-4672-B213-959F030B4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EB223A-3165-404A-83CD-C0E096218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F3E3624-EC44-4ABF-8C8F-03A3C3146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EA492-D039-4ED0-BFB7-62AA3D1C4D6A}"/>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6" name="Footer Placeholder 5">
            <a:extLst>
              <a:ext uri="{FF2B5EF4-FFF2-40B4-BE49-F238E27FC236}">
                <a16:creationId xmlns:a16="http://schemas.microsoft.com/office/drawing/2014/main" id="{5F6395FF-E7B0-4520-8AD3-39D6D883F3A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7D5FE03-1FAC-4801-9E08-8C1019DD7F93}"/>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129397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52C6E-70A7-46A3-8FA6-23D46808B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BA5C050-86A1-4CD5-88C8-9D4867145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0A47809C-1F31-4ADD-9C16-AC35C3B01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169B4-A05F-4D34-ADA4-2A45109FE3B3}"/>
              </a:ext>
            </a:extLst>
          </p:cNvPr>
          <p:cNvSpPr>
            <a:spLocks noGrp="1"/>
          </p:cNvSpPr>
          <p:nvPr>
            <p:ph type="dt" sz="half" idx="10"/>
          </p:nvPr>
        </p:nvSpPr>
        <p:spPr/>
        <p:txBody>
          <a:bodyPr/>
          <a:lstStyle/>
          <a:p>
            <a:fld id="{C1245D85-E25B-465F-98DE-3AAF8516384D}" type="datetimeFigureOut">
              <a:rPr lang="en-CA" smtClean="0"/>
              <a:t>2020-06-02</a:t>
            </a:fld>
            <a:endParaRPr lang="en-CA" dirty="0"/>
          </a:p>
        </p:txBody>
      </p:sp>
      <p:sp>
        <p:nvSpPr>
          <p:cNvPr id="6" name="Footer Placeholder 5">
            <a:extLst>
              <a:ext uri="{FF2B5EF4-FFF2-40B4-BE49-F238E27FC236}">
                <a16:creationId xmlns:a16="http://schemas.microsoft.com/office/drawing/2014/main" id="{23817785-1895-4B88-9930-203E418202E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807876B1-E832-4AB2-8324-A7842EB80C6F}"/>
              </a:ext>
            </a:extLst>
          </p:cNvPr>
          <p:cNvSpPr>
            <a:spLocks noGrp="1"/>
          </p:cNvSpPr>
          <p:nvPr>
            <p:ph type="sldNum" sz="quarter" idx="12"/>
          </p:nvPr>
        </p:nvSpPr>
        <p:spPr/>
        <p:txBody>
          <a:bodyPr/>
          <a:lstStyle/>
          <a:p>
            <a:fld id="{77E9D120-6819-4D7A-AC7E-B97B1492AAF1}" type="slidenum">
              <a:rPr lang="en-CA" smtClean="0"/>
              <a:t>‹#›</a:t>
            </a:fld>
            <a:endParaRPr lang="en-CA" dirty="0"/>
          </a:p>
        </p:txBody>
      </p:sp>
    </p:spTree>
    <p:extLst>
      <p:ext uri="{BB962C8B-B14F-4D97-AF65-F5344CB8AC3E}">
        <p14:creationId xmlns:p14="http://schemas.microsoft.com/office/powerpoint/2010/main" val="177607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2C127-92AD-4252-96DE-4FA5535AA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6851FDA-42AC-4445-B86F-B477359724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68030F-58FC-438D-9BFD-B26C8814C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45D85-E25B-465F-98DE-3AAF8516384D}" type="datetimeFigureOut">
              <a:rPr lang="en-CA" smtClean="0"/>
              <a:t>2020-06-02</a:t>
            </a:fld>
            <a:endParaRPr lang="en-CA" dirty="0"/>
          </a:p>
        </p:txBody>
      </p:sp>
      <p:sp>
        <p:nvSpPr>
          <p:cNvPr id="5" name="Footer Placeholder 4">
            <a:extLst>
              <a:ext uri="{FF2B5EF4-FFF2-40B4-BE49-F238E27FC236}">
                <a16:creationId xmlns:a16="http://schemas.microsoft.com/office/drawing/2014/main" id="{5109058C-3B61-47F1-86B1-B272BDA12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4CBE9978-D6A8-4435-A429-F578563DF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9D120-6819-4D7A-AC7E-B97B1492AAF1}" type="slidenum">
              <a:rPr lang="en-CA" smtClean="0"/>
              <a:t>‹#›</a:t>
            </a:fld>
            <a:endParaRPr lang="en-CA" dirty="0"/>
          </a:p>
        </p:txBody>
      </p:sp>
    </p:spTree>
    <p:extLst>
      <p:ext uri="{BB962C8B-B14F-4D97-AF65-F5344CB8AC3E}">
        <p14:creationId xmlns:p14="http://schemas.microsoft.com/office/powerpoint/2010/main" val="40755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jpg"/><Relationship Id="rId7" Type="http://schemas.openxmlformats.org/officeDocument/2006/relationships/image" Target="../media/image3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7.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svg"/><Relationship Id="rId3" Type="http://schemas.openxmlformats.org/officeDocument/2006/relationships/image" Target="../media/image7.jpg"/><Relationship Id="rId7" Type="http://schemas.openxmlformats.org/officeDocument/2006/relationships/image" Target="../media/image43.svg"/><Relationship Id="rId12"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45.sv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1.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9.sv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5.svg"/><Relationship Id="rId3" Type="http://schemas.openxmlformats.org/officeDocument/2006/relationships/image" Target="../media/image7.jpg"/><Relationship Id="rId7" Type="http://schemas.openxmlformats.org/officeDocument/2006/relationships/image" Target="../media/image41.svg"/><Relationship Id="rId12"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3.svg"/><Relationship Id="rId5" Type="http://schemas.openxmlformats.org/officeDocument/2006/relationships/image" Target="../media/image51.svg"/><Relationship Id="rId10" Type="http://schemas.openxmlformats.org/officeDocument/2006/relationships/image" Target="../media/image42.png"/><Relationship Id="rId4" Type="http://schemas.openxmlformats.org/officeDocument/2006/relationships/image" Target="../media/image50.png"/><Relationship Id="rId9" Type="http://schemas.openxmlformats.org/officeDocument/2006/relationships/image" Target="../media/image35.sv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jpg"/><Relationship Id="rId7" Type="http://schemas.openxmlformats.org/officeDocument/2006/relationships/image" Target="../media/image5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microsoft.com/office/2007/relationships/hdphoto" Target="../media/hdphoto1.wdp"/><Relationship Id="rId4" Type="http://schemas.openxmlformats.org/officeDocument/2006/relationships/image" Target="../media/image52.png"/><Relationship Id="rId9" Type="http://schemas.openxmlformats.org/officeDocument/2006/relationships/image" Target="../media/image56.sv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7.jpg"/><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8.png"/><Relationship Id="rId4" Type="http://schemas.openxmlformats.org/officeDocument/2006/relationships/image" Target="../media/image59.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FD6C42-0642-4A38-BE43-EDA0AC309F94}"/>
              </a:ext>
            </a:extLst>
          </p:cNvPr>
          <p:cNvSpPr/>
          <p:nvPr/>
        </p:nvSpPr>
        <p:spPr>
          <a:xfrm>
            <a:off x="0" y="-1"/>
            <a:ext cx="12192000" cy="685800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A0E35E13-C5FC-4AFE-A637-9DA55EF39F9A}"/>
              </a:ext>
            </a:extLst>
          </p:cNvPr>
          <p:cNvSpPr/>
          <p:nvPr/>
        </p:nvSpPr>
        <p:spPr>
          <a:xfrm>
            <a:off x="8603154" y="4145532"/>
            <a:ext cx="3107185" cy="1047565"/>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43CAA9D3-7C8E-4F5B-99C7-BFF1A5428BC2}"/>
              </a:ext>
            </a:extLst>
          </p:cNvPr>
          <p:cNvSpPr/>
          <p:nvPr/>
        </p:nvSpPr>
        <p:spPr>
          <a:xfrm>
            <a:off x="1" y="-36260"/>
            <a:ext cx="12191999" cy="1026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A person standing in front of a store&#10;&#10;Description automatically generated">
            <a:extLst>
              <a:ext uri="{FF2B5EF4-FFF2-40B4-BE49-F238E27FC236}">
                <a16:creationId xmlns:a16="http://schemas.microsoft.com/office/drawing/2014/main" id="{AD6F01AC-1E75-4859-9F57-79BE5F2B48BC}"/>
              </a:ext>
            </a:extLst>
          </p:cNvPr>
          <p:cNvPicPr>
            <a:picLocks noChangeAspect="1"/>
          </p:cNvPicPr>
          <p:nvPr/>
        </p:nvPicPr>
        <p:blipFill rotWithShape="1">
          <a:blip r:embed="rId3">
            <a:extLst>
              <a:ext uri="{28A0092B-C50C-407E-A947-70E740481C1C}">
                <a14:useLocalDpi xmlns:a14="http://schemas.microsoft.com/office/drawing/2010/main" val="0"/>
              </a:ext>
            </a:extLst>
          </a:blip>
          <a:srcRect t="5331" b="18812"/>
          <a:stretch/>
        </p:blipFill>
        <p:spPr>
          <a:xfrm>
            <a:off x="4127501" y="1108204"/>
            <a:ext cx="4219302" cy="2639666"/>
          </a:xfrm>
          <a:prstGeom prst="rect">
            <a:avLst/>
          </a:prstGeom>
        </p:spPr>
      </p:pic>
      <p:pic>
        <p:nvPicPr>
          <p:cNvPr id="10" name="Picture 9">
            <a:extLst>
              <a:ext uri="{FF2B5EF4-FFF2-40B4-BE49-F238E27FC236}">
                <a16:creationId xmlns:a16="http://schemas.microsoft.com/office/drawing/2014/main" id="{0E9800CC-65A8-4B0F-9F1F-D886415CABF0}"/>
              </a:ext>
            </a:extLst>
          </p:cNvPr>
          <p:cNvPicPr>
            <a:picLocks noChangeAspect="1"/>
          </p:cNvPicPr>
          <p:nvPr/>
        </p:nvPicPr>
        <p:blipFill rotWithShape="1">
          <a:blip r:embed="rId4">
            <a:extLst>
              <a:ext uri="{28A0092B-C50C-407E-A947-70E740481C1C}">
                <a14:useLocalDpi xmlns:a14="http://schemas.microsoft.com/office/drawing/2010/main" val="0"/>
              </a:ext>
            </a:extLst>
          </a:blip>
          <a:srcRect t="5386" b="12985"/>
          <a:stretch/>
        </p:blipFill>
        <p:spPr>
          <a:xfrm>
            <a:off x="8271052" y="1054992"/>
            <a:ext cx="3920947" cy="2639666"/>
          </a:xfrm>
          <a:prstGeom prst="rect">
            <a:avLst/>
          </a:prstGeom>
        </p:spPr>
      </p:pic>
      <p:sp>
        <p:nvSpPr>
          <p:cNvPr id="11" name="Rectangle 10">
            <a:extLst>
              <a:ext uri="{FF2B5EF4-FFF2-40B4-BE49-F238E27FC236}">
                <a16:creationId xmlns:a16="http://schemas.microsoft.com/office/drawing/2014/main" id="{78EBF60B-9945-4D57-A0D2-55B7715C0735}"/>
              </a:ext>
            </a:extLst>
          </p:cNvPr>
          <p:cNvSpPr/>
          <p:nvPr/>
        </p:nvSpPr>
        <p:spPr>
          <a:xfrm>
            <a:off x="-1" y="990512"/>
            <a:ext cx="12192000" cy="164592"/>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5AE9614F-9D97-4E1C-A350-1612FF8E2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90512"/>
            <a:ext cx="4760069" cy="2757358"/>
          </a:xfrm>
          <a:prstGeom prst="rect">
            <a:avLst/>
          </a:prstGeom>
        </p:spPr>
      </p:pic>
      <p:pic>
        <p:nvPicPr>
          <p:cNvPr id="16" name="Picture 15">
            <a:extLst>
              <a:ext uri="{FF2B5EF4-FFF2-40B4-BE49-F238E27FC236}">
                <a16:creationId xmlns:a16="http://schemas.microsoft.com/office/drawing/2014/main" id="{2EBDF31F-26FA-49B1-9A39-0FBE9DF9CBAA}"/>
              </a:ext>
            </a:extLst>
          </p:cNvPr>
          <p:cNvPicPr>
            <a:picLocks noChangeAspect="1"/>
          </p:cNvPicPr>
          <p:nvPr/>
        </p:nvPicPr>
        <p:blipFill>
          <a:blip r:embed="rId6"/>
          <a:stretch>
            <a:fillRect/>
          </a:stretch>
        </p:blipFill>
        <p:spPr>
          <a:xfrm>
            <a:off x="0" y="3730917"/>
            <a:ext cx="12192000" cy="3127082"/>
          </a:xfrm>
          <a:prstGeom prst="rect">
            <a:avLst/>
          </a:prstGeom>
          <a:solidFill>
            <a:schemeClr val="bg1"/>
          </a:solidFill>
        </p:spPr>
      </p:pic>
      <p:sp>
        <p:nvSpPr>
          <p:cNvPr id="13" name="Rectangle 12">
            <a:extLst>
              <a:ext uri="{FF2B5EF4-FFF2-40B4-BE49-F238E27FC236}">
                <a16:creationId xmlns:a16="http://schemas.microsoft.com/office/drawing/2014/main" id="{F66B4213-F28B-45B9-B821-2FDD6BF57383}"/>
              </a:ext>
            </a:extLst>
          </p:cNvPr>
          <p:cNvSpPr/>
          <p:nvPr/>
        </p:nvSpPr>
        <p:spPr>
          <a:xfrm>
            <a:off x="-1" y="3658816"/>
            <a:ext cx="12192000" cy="153324"/>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6037119D-0976-4A59-8E39-4F9A4B9D3BFE}"/>
              </a:ext>
            </a:extLst>
          </p:cNvPr>
          <p:cNvSpPr/>
          <p:nvPr/>
        </p:nvSpPr>
        <p:spPr>
          <a:xfrm>
            <a:off x="8385560" y="4519757"/>
            <a:ext cx="3371252" cy="15709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DEBF72-7567-4169-9509-9AEB7011D28D}"/>
              </a:ext>
            </a:extLst>
          </p:cNvPr>
          <p:cNvSpPr/>
          <p:nvPr/>
        </p:nvSpPr>
        <p:spPr>
          <a:xfrm>
            <a:off x="481661" y="4679711"/>
            <a:ext cx="5181202" cy="1026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2" name="Picture 21" descr="A picture containing drawing&#10;&#10;Description automatically generated">
            <a:extLst>
              <a:ext uri="{FF2B5EF4-FFF2-40B4-BE49-F238E27FC236}">
                <a16:creationId xmlns:a16="http://schemas.microsoft.com/office/drawing/2014/main" id="{2DCD1533-BDCE-477F-A7B0-6AA130292E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594" y="5866360"/>
            <a:ext cx="2524477" cy="56205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F32A57E-655B-4506-A766-4D91E8199C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9240" y="4109919"/>
            <a:ext cx="2181930" cy="2304912"/>
          </a:xfrm>
          <a:prstGeom prst="rect">
            <a:avLst/>
          </a:prstGeom>
        </p:spPr>
      </p:pic>
    </p:spTree>
    <p:extLst>
      <p:ext uri="{BB962C8B-B14F-4D97-AF65-F5344CB8AC3E}">
        <p14:creationId xmlns:p14="http://schemas.microsoft.com/office/powerpoint/2010/main" val="409429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8922111-ED5F-4FE6-8A93-4CC914C87B91}"/>
              </a:ext>
            </a:extLst>
          </p:cNvPr>
          <p:cNvSpPr/>
          <p:nvPr/>
        </p:nvSpPr>
        <p:spPr>
          <a:xfrm>
            <a:off x="1403351" y="2878287"/>
            <a:ext cx="4560597" cy="2236348"/>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A3ADCD65-8460-4680-952A-6112CCE230D4}"/>
              </a:ext>
            </a:extLst>
          </p:cNvPr>
          <p:cNvSpPr/>
          <p:nvPr/>
        </p:nvSpPr>
        <p:spPr>
          <a:xfrm>
            <a:off x="6228053" y="2878287"/>
            <a:ext cx="4560597" cy="2236348"/>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B84E6A59-D817-48C5-9249-FD6632490301}"/>
              </a:ext>
            </a:extLst>
          </p:cNvPr>
          <p:cNvSpPr/>
          <p:nvPr/>
        </p:nvSpPr>
        <p:spPr>
          <a:xfrm>
            <a:off x="0" y="115656"/>
            <a:ext cx="12192000" cy="151029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tx1"/>
              </a:buClr>
            </a:pPr>
            <a:r>
              <a:rPr lang="en-US" sz="2400" b="1" dirty="0">
                <a:solidFill>
                  <a:srgbClr val="C00000"/>
                </a:solidFill>
                <a:latin typeface="Arial" panose="020B0604020202020204" pitchFamily="34" charset="0"/>
                <a:cs typeface="Arial" panose="020B0604020202020204" pitchFamily="34" charset="0"/>
              </a:rPr>
              <a:t>Limitations</a:t>
            </a:r>
            <a:r>
              <a:rPr lang="en-US" sz="2400" b="1" dirty="0">
                <a:solidFill>
                  <a:srgbClr val="595959"/>
                </a:solidFill>
                <a:latin typeface="Arial" panose="020B0604020202020204" pitchFamily="34" charset="0"/>
                <a:cs typeface="Arial" panose="020B0604020202020204" pitchFamily="34" charset="0"/>
              </a:rPr>
              <a:t> of the currently available diagnostic and surgical methods </a:t>
            </a:r>
            <a:br>
              <a:rPr lang="en-US" sz="2400" b="1" dirty="0">
                <a:solidFill>
                  <a:srgbClr val="595959"/>
                </a:solidFill>
                <a:latin typeface="Arial" panose="020B0604020202020204" pitchFamily="34" charset="0"/>
                <a:cs typeface="Arial" panose="020B0604020202020204" pitchFamily="34" charset="0"/>
              </a:rPr>
            </a:br>
            <a:r>
              <a:rPr lang="en-US" sz="2400" b="1" dirty="0">
                <a:solidFill>
                  <a:srgbClr val="595959"/>
                </a:solidFill>
                <a:latin typeface="Arial" panose="020B0604020202020204" pitchFamily="34" charset="0"/>
                <a:cs typeface="Arial" panose="020B0604020202020204" pitchFamily="34" charset="0"/>
              </a:rPr>
              <a:t>are some of the </a:t>
            </a:r>
            <a:r>
              <a:rPr lang="en-US" sz="2400" b="1" dirty="0">
                <a:solidFill>
                  <a:srgbClr val="C00000"/>
                </a:solidFill>
                <a:latin typeface="Arial" panose="020B0604020202020204" pitchFamily="34" charset="0"/>
                <a:cs typeface="Arial" panose="020B0604020202020204" pitchFamily="34" charset="0"/>
              </a:rPr>
              <a:t>key barriers to surgical correction of astigmatism</a:t>
            </a:r>
            <a:r>
              <a:rPr lang="en-US" sz="2400" b="1" baseline="30000" dirty="0">
                <a:solidFill>
                  <a:srgbClr val="C00000"/>
                </a:solidFill>
                <a:latin typeface="Arial" panose="020B0604020202020204" pitchFamily="34" charset="0"/>
                <a:cs typeface="Arial" panose="020B0604020202020204" pitchFamily="34" charset="0"/>
              </a:rPr>
              <a:t>10</a:t>
            </a:r>
          </a:p>
        </p:txBody>
      </p:sp>
      <p:pic>
        <p:nvPicPr>
          <p:cNvPr id="4" name="Picture 3">
            <a:extLst>
              <a:ext uri="{FF2B5EF4-FFF2-40B4-BE49-F238E27FC236}">
                <a16:creationId xmlns:a16="http://schemas.microsoft.com/office/drawing/2014/main" id="{181DD75A-E149-43C3-B441-CE21E316E633}"/>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9" name="Picture 8">
            <a:extLst>
              <a:ext uri="{FF2B5EF4-FFF2-40B4-BE49-F238E27FC236}">
                <a16:creationId xmlns:a16="http://schemas.microsoft.com/office/drawing/2014/main" id="{85EBDF9C-5FCB-4800-9FE3-DCFE00DBF6DF}"/>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10" name="Rectangle 9">
            <a:extLst>
              <a:ext uri="{FF2B5EF4-FFF2-40B4-BE49-F238E27FC236}">
                <a16:creationId xmlns:a16="http://schemas.microsoft.com/office/drawing/2014/main" id="{B90DACC3-A8E8-47D3-952D-8A008D5DC536}"/>
              </a:ext>
            </a:extLst>
          </p:cNvPr>
          <p:cNvSpPr/>
          <p:nvPr/>
        </p:nvSpPr>
        <p:spPr>
          <a:xfrm>
            <a:off x="0" y="1625953"/>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42778680-0B20-4ACA-8C02-F37190A705A6}"/>
              </a:ext>
            </a:extLst>
          </p:cNvPr>
          <p:cNvSpPr txBox="1"/>
          <p:nvPr/>
        </p:nvSpPr>
        <p:spPr>
          <a:xfrm>
            <a:off x="0" y="2260921"/>
            <a:ext cx="12192000" cy="400110"/>
          </a:xfrm>
          <a:prstGeom prst="rect">
            <a:avLst/>
          </a:prstGeom>
          <a:noFill/>
        </p:spPr>
        <p:txBody>
          <a:bodyPr wrap="square" rtlCol="0" anchor="t" anchorCtr="0">
            <a:spAutoFit/>
          </a:bodyPr>
          <a:lstStyle/>
          <a:p>
            <a:pPr algn="ctr">
              <a:buClr>
                <a:schemeClr val="tx1"/>
              </a:buClr>
            </a:pPr>
            <a:r>
              <a:rPr lang="en-US" sz="2000" b="1" dirty="0" err="1">
                <a:solidFill>
                  <a:srgbClr val="595959"/>
                </a:solidFill>
                <a:latin typeface="Arial" panose="020B0604020202020204" pitchFamily="34" charset="0"/>
                <a:cs typeface="Arial" panose="020B0604020202020204" pitchFamily="34" charset="0"/>
              </a:rPr>
              <a:t>Toric</a:t>
            </a:r>
            <a:r>
              <a:rPr lang="en-US" sz="2000" b="1" dirty="0">
                <a:solidFill>
                  <a:srgbClr val="595959"/>
                </a:solidFill>
                <a:latin typeface="Arial" panose="020B0604020202020204" pitchFamily="34" charset="0"/>
                <a:cs typeface="Arial" panose="020B0604020202020204" pitchFamily="34" charset="0"/>
              </a:rPr>
              <a:t> IOL alignment methods present challenges for surgeons</a:t>
            </a:r>
            <a:endParaRPr lang="en-US" b="1" baseline="30000" dirty="0">
              <a:solidFill>
                <a:srgbClr val="59595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DC222AA-9F2C-45C1-B679-6E3FD85B5FB0}"/>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11" name="TextBox 10">
            <a:extLst>
              <a:ext uri="{FF2B5EF4-FFF2-40B4-BE49-F238E27FC236}">
                <a16:creationId xmlns:a16="http://schemas.microsoft.com/office/drawing/2014/main" id="{6162E26B-829F-4C1A-9C01-E1EB61461560}"/>
              </a:ext>
            </a:extLst>
          </p:cNvPr>
          <p:cNvSpPr txBox="1"/>
          <p:nvPr/>
        </p:nvSpPr>
        <p:spPr>
          <a:xfrm>
            <a:off x="-3659" y="5794824"/>
            <a:ext cx="12192000" cy="921208"/>
          </a:xfrm>
          <a:prstGeom prst="rect">
            <a:avLst/>
          </a:prstGeom>
          <a:solidFill>
            <a:srgbClr val="F0F0F0"/>
          </a:solidFill>
        </p:spPr>
        <p:txBody>
          <a:bodyPr wrap="square" rtlCol="0" anchor="ctr">
            <a:noAutofit/>
          </a:bodyPr>
          <a:lstStyle/>
          <a:p>
            <a:pPr algn="ctr"/>
            <a:r>
              <a:rPr lang="en-US" sz="1900" b="1" i="1" dirty="0">
                <a:solidFill>
                  <a:srgbClr val="595959"/>
                </a:solidFill>
                <a:latin typeface="Arial" panose="020B0604020202020204" pitchFamily="34" charset="0"/>
                <a:cs typeface="Arial" panose="020B0604020202020204" pitchFamily="34" charset="0"/>
              </a:rPr>
              <a:t>There is a </a:t>
            </a:r>
            <a:r>
              <a:rPr lang="en-US" sz="1900" b="1" i="1" dirty="0">
                <a:solidFill>
                  <a:srgbClr val="C00000"/>
                </a:solidFill>
                <a:latin typeface="Arial" panose="020B0604020202020204" pitchFamily="34" charset="0"/>
                <a:cs typeface="Arial" panose="020B0604020202020204" pitchFamily="34" charset="0"/>
              </a:rPr>
              <a:t>growing need for solutions </a:t>
            </a:r>
            <a:r>
              <a:rPr lang="en-US" sz="1900" b="1" i="1" dirty="0">
                <a:solidFill>
                  <a:srgbClr val="595959"/>
                </a:solidFill>
                <a:latin typeface="Arial" panose="020B0604020202020204" pitchFamily="34" charset="0"/>
                <a:cs typeface="Arial" panose="020B0604020202020204" pitchFamily="34" charset="0"/>
              </a:rPr>
              <a:t>that improve workflow and surgeon confidence</a:t>
            </a:r>
            <a:endParaRPr lang="en-US" sz="1900" b="1" i="1" baseline="30000" dirty="0">
              <a:solidFill>
                <a:srgbClr val="595959"/>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4EEEDC9-EAAE-4CA7-B88A-61B1F3E92475}"/>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8A8A27CA-55FA-4177-8812-39BCEDEEBE96}"/>
              </a:ext>
            </a:extLst>
          </p:cNvPr>
          <p:cNvSpPr txBox="1"/>
          <p:nvPr/>
        </p:nvSpPr>
        <p:spPr>
          <a:xfrm>
            <a:off x="7138696" y="3136199"/>
            <a:ext cx="3561053" cy="1785104"/>
          </a:xfrm>
          <a:prstGeom prst="rect">
            <a:avLst/>
          </a:prstGeom>
          <a:noFill/>
        </p:spPr>
        <p:txBody>
          <a:bodyPr wrap="square" rtlCol="0">
            <a:spAutoFit/>
          </a:bodyPr>
          <a:lstStyle/>
          <a:p>
            <a:pPr>
              <a:spcAft>
                <a:spcPts val="300"/>
              </a:spcAft>
            </a:pPr>
            <a:r>
              <a:rPr lang="en-US" b="1" dirty="0">
                <a:solidFill>
                  <a:srgbClr val="C00000"/>
                </a:solidFill>
                <a:latin typeface="Arial" panose="020B0604020202020204" pitchFamily="34" charset="0"/>
                <a:cs typeface="Arial" panose="020B0604020202020204" pitchFamily="34" charset="0"/>
              </a:rPr>
              <a:t>Automated intraoperative </a:t>
            </a:r>
            <a:br>
              <a:rPr lang="en-US" b="1" dirty="0">
                <a:solidFill>
                  <a:srgbClr val="C00000"/>
                </a:solidFill>
                <a:latin typeface="Arial" panose="020B0604020202020204" pitchFamily="34" charset="0"/>
                <a:cs typeface="Arial" panose="020B0604020202020204" pitchFamily="34" charset="0"/>
              </a:rPr>
            </a:br>
            <a:r>
              <a:rPr lang="en-US" b="1" dirty="0">
                <a:solidFill>
                  <a:srgbClr val="C00000"/>
                </a:solidFill>
                <a:latin typeface="Arial" panose="020B0604020202020204" pitchFamily="34" charset="0"/>
                <a:cs typeface="Arial" panose="020B0604020202020204" pitchFamily="34" charset="0"/>
              </a:rPr>
              <a:t>aberrometry</a:t>
            </a:r>
            <a:endParaRPr lang="en-US" b="1" baseline="30000" dirty="0">
              <a:solidFill>
                <a:srgbClr val="C00000"/>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Limited efficacy</a:t>
            </a:r>
            <a:r>
              <a:rPr lang="en-US" sz="1600" baseline="30000" dirty="0">
                <a:solidFill>
                  <a:srgbClr val="595959"/>
                </a:solidFill>
                <a:latin typeface="Arial" panose="020B0604020202020204" pitchFamily="34" charset="0"/>
                <a:cs typeface="Arial" panose="020B0604020202020204" pitchFamily="34" charset="0"/>
              </a:rPr>
              <a:t>16,17</a:t>
            </a:r>
          </a:p>
          <a:p>
            <a:pPr marL="285750" indent="-285750">
              <a:spcAft>
                <a:spcPts val="3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High cost</a:t>
            </a:r>
            <a:r>
              <a:rPr lang="en-US" sz="1600" baseline="30000" dirty="0">
                <a:solidFill>
                  <a:srgbClr val="595959"/>
                </a:solidFill>
                <a:latin typeface="Arial" panose="020B0604020202020204" pitchFamily="34" charset="0"/>
                <a:cs typeface="Arial" panose="020B0604020202020204" pitchFamily="34" charset="0"/>
              </a:rPr>
              <a:t>18</a:t>
            </a:r>
          </a:p>
          <a:p>
            <a:pPr marL="285750" indent="-285750">
              <a:spcAft>
                <a:spcPts val="3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Requires additional training</a:t>
            </a:r>
            <a:r>
              <a:rPr lang="en-US" sz="1600" baseline="30000" dirty="0">
                <a:solidFill>
                  <a:srgbClr val="595959"/>
                </a:solidFill>
                <a:latin typeface="Arial" panose="020B0604020202020204" pitchFamily="34" charset="0"/>
                <a:cs typeface="Arial" panose="020B0604020202020204" pitchFamily="34" charset="0"/>
              </a:rPr>
              <a:t>19</a:t>
            </a:r>
          </a:p>
          <a:p>
            <a:pPr marL="285750" indent="-285750">
              <a:spcAft>
                <a:spcPts val="3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Increases procedure time</a:t>
            </a:r>
            <a:r>
              <a:rPr lang="en-US" sz="1600" baseline="30000" dirty="0">
                <a:solidFill>
                  <a:srgbClr val="595959"/>
                </a:solidFill>
                <a:latin typeface="Arial" panose="020B0604020202020204" pitchFamily="34" charset="0"/>
                <a:cs typeface="Arial" panose="020B0604020202020204" pitchFamily="34" charset="0"/>
              </a:rPr>
              <a:t>15,18,19</a:t>
            </a:r>
            <a:endParaRPr lang="en-CA" sz="1600" baseline="30000" dirty="0">
              <a:solidFill>
                <a:srgbClr val="595959"/>
              </a:solidFill>
              <a:latin typeface="Arial" panose="020B0604020202020204" pitchFamily="34" charset="0"/>
              <a:cs typeface="Arial" panose="020B0604020202020204" pitchFamily="34" charset="0"/>
            </a:endParaRPr>
          </a:p>
        </p:txBody>
      </p:sp>
      <p:pic>
        <p:nvPicPr>
          <p:cNvPr id="1026" name="Picture 2" descr="Related image">
            <a:extLst>
              <a:ext uri="{FF2B5EF4-FFF2-40B4-BE49-F238E27FC236}">
                <a16:creationId xmlns:a16="http://schemas.microsoft.com/office/drawing/2014/main" id="{D2D2DB3A-7AD3-40B6-8CDE-CBDB9BDC6A85}"/>
              </a:ext>
            </a:extLst>
          </p:cNvPr>
          <p:cNvPicPr>
            <a:picLocks noChangeAspect="1" noChangeArrowheads="1"/>
          </p:cNvPicPr>
          <p:nvPr/>
        </p:nvPicPr>
        <p:blipFill>
          <a:blip r:embed="rId4">
            <a:clrChange>
              <a:clrFrom>
                <a:srgbClr val="FFFFFF"/>
              </a:clrFrom>
              <a:clrTo>
                <a:srgbClr val="FFFFFF">
                  <a:alpha val="0"/>
                </a:srgbClr>
              </a:clrTo>
            </a:clrChange>
            <a:alphaModFix amt="65000"/>
            <a:extLst>
              <a:ext uri="{28A0092B-C50C-407E-A947-70E740481C1C}">
                <a14:useLocalDpi xmlns:a14="http://schemas.microsoft.com/office/drawing/2010/main" val="0"/>
              </a:ext>
            </a:extLst>
          </a:blip>
          <a:srcRect/>
          <a:stretch>
            <a:fillRect/>
          </a:stretch>
        </p:blipFill>
        <p:spPr bwMode="auto">
          <a:xfrm rot="21406380">
            <a:off x="1588586" y="2967321"/>
            <a:ext cx="778745" cy="77874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199483A-F911-4395-BBC3-5AB6B8AA0272}"/>
              </a:ext>
            </a:extLst>
          </p:cNvPr>
          <p:cNvSpPr txBox="1"/>
          <p:nvPr/>
        </p:nvSpPr>
        <p:spPr>
          <a:xfrm>
            <a:off x="2207638" y="3136199"/>
            <a:ext cx="3708308" cy="1731243"/>
          </a:xfrm>
          <a:prstGeom prst="rect">
            <a:avLst/>
          </a:prstGeom>
          <a:noFill/>
        </p:spPr>
        <p:txBody>
          <a:bodyPr wrap="square" rtlCol="0">
            <a:spAutoFit/>
          </a:bodyPr>
          <a:lstStyle/>
          <a:p>
            <a:pPr>
              <a:spcAft>
                <a:spcPts val="300"/>
              </a:spcAft>
            </a:pPr>
            <a:r>
              <a:rPr lang="en-US" b="1" dirty="0">
                <a:solidFill>
                  <a:srgbClr val="C00000"/>
                </a:solidFill>
                <a:latin typeface="Arial" panose="020B0604020202020204" pitchFamily="34" charset="0"/>
                <a:cs typeface="Arial" panose="020B0604020202020204" pitchFamily="34" charset="0"/>
              </a:rPr>
              <a:t>Manual ink marking</a:t>
            </a:r>
          </a:p>
          <a:p>
            <a:pPr>
              <a:spcAft>
                <a:spcPts val="300"/>
              </a:spcAft>
            </a:pPr>
            <a:endParaRPr lang="en-US" b="1" baseline="30000" dirty="0">
              <a:solidFill>
                <a:srgbClr val="C00000"/>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Not reliable</a:t>
            </a:r>
            <a:r>
              <a:rPr lang="en-US" sz="1600" baseline="30000" dirty="0">
                <a:solidFill>
                  <a:srgbClr val="595959"/>
                </a:solidFill>
                <a:latin typeface="Arial" panose="020B0604020202020204" pitchFamily="34" charset="0"/>
                <a:cs typeface="Arial" panose="020B0604020202020204" pitchFamily="34" charset="0"/>
              </a:rPr>
              <a:t>13,14</a:t>
            </a:r>
          </a:p>
          <a:p>
            <a:pPr marL="285750" indent="-285750">
              <a:spcAft>
                <a:spcPts val="3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Limited precision</a:t>
            </a:r>
            <a:r>
              <a:rPr lang="en-US" sz="1600" baseline="30000" dirty="0">
                <a:solidFill>
                  <a:srgbClr val="595959"/>
                </a:solidFill>
                <a:latin typeface="Arial" panose="020B0604020202020204" pitchFamily="34" charset="0"/>
                <a:cs typeface="Arial" panose="020B0604020202020204" pitchFamily="34" charset="0"/>
              </a:rPr>
              <a:t>13,14</a:t>
            </a:r>
          </a:p>
          <a:p>
            <a:pPr marL="285750" indent="-285750">
              <a:spcAft>
                <a:spcPts val="3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Can cause patient discomfort</a:t>
            </a:r>
            <a:r>
              <a:rPr lang="en-US" sz="1600" baseline="30000" dirty="0">
                <a:solidFill>
                  <a:srgbClr val="595959"/>
                </a:solidFill>
                <a:latin typeface="Arial" panose="020B0604020202020204" pitchFamily="34" charset="0"/>
                <a:cs typeface="Arial" panose="020B0604020202020204" pitchFamily="34" charset="0"/>
              </a:rPr>
              <a:t>15</a:t>
            </a:r>
          </a:p>
          <a:p>
            <a:pPr marL="285750" indent="-285750">
              <a:spcAft>
                <a:spcPts val="3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Surgeon-dependent</a:t>
            </a:r>
            <a:r>
              <a:rPr lang="en-US" sz="1600" baseline="30000" dirty="0">
                <a:solidFill>
                  <a:srgbClr val="595959"/>
                </a:solidFill>
                <a:latin typeface="Arial" panose="020B0604020202020204" pitchFamily="34" charset="0"/>
                <a:cs typeface="Arial" panose="020B0604020202020204" pitchFamily="34" charset="0"/>
              </a:rPr>
              <a:t>15</a:t>
            </a:r>
            <a:endParaRPr lang="en-CA" sz="1600" baseline="30000" dirty="0">
              <a:solidFill>
                <a:srgbClr val="595959"/>
              </a:solidFill>
              <a:latin typeface="Arial" panose="020B0604020202020204" pitchFamily="34" charset="0"/>
              <a:cs typeface="Arial" panose="020B0604020202020204" pitchFamily="34" charset="0"/>
            </a:endParaRPr>
          </a:p>
        </p:txBody>
      </p:sp>
      <p:grpSp>
        <p:nvGrpSpPr>
          <p:cNvPr id="1028" name="Group 1027">
            <a:extLst>
              <a:ext uri="{FF2B5EF4-FFF2-40B4-BE49-F238E27FC236}">
                <a16:creationId xmlns:a16="http://schemas.microsoft.com/office/drawing/2014/main" id="{883E13AB-1F59-43DF-8AEA-A3474477722D}"/>
              </a:ext>
            </a:extLst>
          </p:cNvPr>
          <p:cNvGrpSpPr/>
          <p:nvPr/>
        </p:nvGrpSpPr>
        <p:grpSpPr>
          <a:xfrm>
            <a:off x="6371267" y="3031591"/>
            <a:ext cx="762512" cy="551884"/>
            <a:chOff x="10101739" y="2280175"/>
            <a:chExt cx="1156118" cy="830312"/>
          </a:xfrm>
        </p:grpSpPr>
        <p:pic>
          <p:nvPicPr>
            <p:cNvPr id="30" name="Picture 29">
              <a:extLst>
                <a:ext uri="{FF2B5EF4-FFF2-40B4-BE49-F238E27FC236}">
                  <a16:creationId xmlns:a16="http://schemas.microsoft.com/office/drawing/2014/main" id="{690FF11B-2CE6-48FB-8F32-B6BA47EF4C16}"/>
                </a:ext>
              </a:extLst>
            </p:cNvPr>
            <p:cNvPicPr>
              <a:picLocks noChangeAspect="1"/>
            </p:cNvPicPr>
            <p:nvPr/>
          </p:nvPicPr>
          <p:blipFill rotWithShape="1">
            <a:blip r:embed="rId5">
              <a:clrChange>
                <a:clrFrom>
                  <a:srgbClr val="FFFFFF"/>
                </a:clrFrom>
                <a:clrTo>
                  <a:srgbClr val="FFFFFF">
                    <a:alpha val="0"/>
                  </a:srgbClr>
                </a:clrTo>
              </a:clrChange>
            </a:blip>
            <a:srcRect l="34896" r="53229" b="61334"/>
            <a:stretch/>
          </p:blipFill>
          <p:spPr>
            <a:xfrm>
              <a:off x="10101739" y="2280175"/>
              <a:ext cx="1156118" cy="830312"/>
            </a:xfrm>
            <a:prstGeom prst="rect">
              <a:avLst/>
            </a:prstGeom>
          </p:spPr>
        </p:pic>
        <p:sp>
          <p:nvSpPr>
            <p:cNvPr id="29" name="Oval 28">
              <a:extLst>
                <a:ext uri="{FF2B5EF4-FFF2-40B4-BE49-F238E27FC236}">
                  <a16:creationId xmlns:a16="http://schemas.microsoft.com/office/drawing/2014/main" id="{4D3FC98C-6886-4AD0-AFBE-0562EB3A053D}"/>
                </a:ext>
              </a:extLst>
            </p:cNvPr>
            <p:cNvSpPr/>
            <p:nvPr/>
          </p:nvSpPr>
          <p:spPr>
            <a:xfrm>
              <a:off x="10417755" y="2463655"/>
              <a:ext cx="537255" cy="527608"/>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24" name="Straight Connector 1023">
              <a:extLst>
                <a:ext uri="{FF2B5EF4-FFF2-40B4-BE49-F238E27FC236}">
                  <a16:creationId xmlns:a16="http://schemas.microsoft.com/office/drawing/2014/main" id="{51CE6F0E-73C5-42EB-9ECC-4E6DE422A127}"/>
                </a:ext>
              </a:extLst>
            </p:cNvPr>
            <p:cNvCxnSpPr>
              <a:cxnSpLocks/>
            </p:cNvCxnSpPr>
            <p:nvPr/>
          </p:nvCxnSpPr>
          <p:spPr>
            <a:xfrm>
              <a:off x="10681046" y="2331933"/>
              <a:ext cx="0" cy="329434"/>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DBF2E4D-71D4-4B34-B279-F7A07AA2AC29}"/>
                </a:ext>
              </a:extLst>
            </p:cNvPr>
            <p:cNvCxnSpPr>
              <a:cxnSpLocks/>
            </p:cNvCxnSpPr>
            <p:nvPr/>
          </p:nvCxnSpPr>
          <p:spPr>
            <a:xfrm>
              <a:off x="10681046" y="2781053"/>
              <a:ext cx="0" cy="329434"/>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1BCFAB-12AC-475C-838B-3C35E5BCD880}"/>
                </a:ext>
              </a:extLst>
            </p:cNvPr>
            <p:cNvCxnSpPr>
              <a:cxnSpLocks/>
            </p:cNvCxnSpPr>
            <p:nvPr/>
          </p:nvCxnSpPr>
          <p:spPr>
            <a:xfrm>
              <a:off x="10758728" y="2716416"/>
              <a:ext cx="306579"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46A56D6-18A9-49CF-BBC3-7992FF33CDE2}"/>
                </a:ext>
              </a:extLst>
            </p:cNvPr>
            <p:cNvCxnSpPr>
              <a:cxnSpLocks/>
            </p:cNvCxnSpPr>
            <p:nvPr/>
          </p:nvCxnSpPr>
          <p:spPr>
            <a:xfrm>
              <a:off x="10306271" y="2713945"/>
              <a:ext cx="306579"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002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9EECCF00-3860-41E0-9850-68DB5AE130EA}"/>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8701103" y="4921305"/>
            <a:ext cx="864000" cy="864000"/>
          </a:xfrm>
          <a:prstGeom prst="rect">
            <a:avLst/>
          </a:prstGeom>
        </p:spPr>
      </p:pic>
      <p:pic>
        <p:nvPicPr>
          <p:cNvPr id="6" name="Picture 5">
            <a:extLst>
              <a:ext uri="{FF2B5EF4-FFF2-40B4-BE49-F238E27FC236}">
                <a16:creationId xmlns:a16="http://schemas.microsoft.com/office/drawing/2014/main" id="{2FB31767-B49D-4318-B61B-32F479E87787}"/>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19" name="TextBox 18">
            <a:extLst>
              <a:ext uri="{FF2B5EF4-FFF2-40B4-BE49-F238E27FC236}">
                <a16:creationId xmlns:a16="http://schemas.microsoft.com/office/drawing/2014/main" id="{C00B6E85-AE1A-44E6-BBBD-65C2DDF72431}"/>
              </a:ext>
            </a:extLst>
          </p:cNvPr>
          <p:cNvSpPr txBox="1"/>
          <p:nvPr/>
        </p:nvSpPr>
        <p:spPr>
          <a:xfrm>
            <a:off x="0" y="1555817"/>
            <a:ext cx="12192000" cy="415498"/>
          </a:xfrm>
          <a:prstGeom prst="rect">
            <a:avLst/>
          </a:prstGeom>
          <a:noFill/>
        </p:spPr>
        <p:txBody>
          <a:bodyPr wrap="square" rtlCol="0">
            <a:spAutoFit/>
          </a:bodyPr>
          <a:lstStyle/>
          <a:p>
            <a:pPr algn="ctr"/>
            <a:r>
              <a:rPr lang="en-US" sz="2100" i="1" dirty="0">
                <a:solidFill>
                  <a:srgbClr val="595959"/>
                </a:solidFill>
                <a:latin typeface="Arial" panose="020B0604020202020204" pitchFamily="34" charset="0"/>
                <a:cs typeface="Arial" panose="020B0604020202020204" pitchFamily="34" charset="0"/>
              </a:rPr>
              <a:t>There is room for improvement in workflow for the surgical planning of astigmatism correction</a:t>
            </a:r>
            <a:endParaRPr lang="en-US" sz="2100" dirty="0">
              <a:solidFill>
                <a:srgbClr val="595959"/>
              </a:solidFill>
            </a:endParaRPr>
          </a:p>
        </p:txBody>
      </p:sp>
      <p:sp>
        <p:nvSpPr>
          <p:cNvPr id="8" name="Rectangle 7">
            <a:extLst>
              <a:ext uri="{FF2B5EF4-FFF2-40B4-BE49-F238E27FC236}">
                <a16:creationId xmlns:a16="http://schemas.microsoft.com/office/drawing/2014/main" id="{DF6461E6-3929-4C7A-99D4-3AF3CF8CAD8F}"/>
              </a:ext>
            </a:extLst>
          </p:cNvPr>
          <p:cNvSpPr/>
          <p:nvPr/>
        </p:nvSpPr>
        <p:spPr>
          <a:xfrm>
            <a:off x="0" y="2316376"/>
            <a:ext cx="12192000" cy="199647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i="1" dirty="0">
                <a:solidFill>
                  <a:srgbClr val="595959"/>
                </a:solidFill>
                <a:latin typeface="Arial" panose="020B0604020202020204" pitchFamily="34" charset="0"/>
                <a:cs typeface="Arial" panose="020B0604020202020204" pitchFamily="34" charset="0"/>
              </a:rPr>
              <a:t>CATALYS</a:t>
            </a:r>
            <a:r>
              <a:rPr lang="en-US" sz="2400" b="1" i="1" baseline="30000" dirty="0">
                <a:solidFill>
                  <a:srgbClr val="595959"/>
                </a:solidFill>
                <a:latin typeface="Arial" panose="020B0604020202020204" pitchFamily="34" charset="0"/>
                <a:cs typeface="Arial" panose="020B0604020202020204" pitchFamily="34" charset="0"/>
              </a:rPr>
              <a:t>TM</a:t>
            </a:r>
            <a:r>
              <a:rPr lang="en-US" sz="2400" b="1" i="1" dirty="0">
                <a:solidFill>
                  <a:srgbClr val="595959"/>
                </a:solidFill>
                <a:latin typeface="Arial" panose="020B0604020202020204" pitchFamily="34" charset="0"/>
                <a:cs typeface="Arial" panose="020B0604020202020204" pitchFamily="34" charset="0"/>
              </a:rPr>
              <a:t> </a:t>
            </a:r>
            <a:r>
              <a:rPr lang="en-US" sz="2400" b="1" i="1" dirty="0" err="1">
                <a:solidFill>
                  <a:srgbClr val="595959"/>
                </a:solidFill>
                <a:latin typeface="Arial" panose="020B0604020202020204" pitchFamily="34" charset="0"/>
                <a:cs typeface="Arial" panose="020B0604020202020204" pitchFamily="34" charset="0"/>
              </a:rPr>
              <a:t>cOS</a:t>
            </a:r>
            <a:r>
              <a:rPr lang="en-US" sz="2400" b="1" i="1" dirty="0">
                <a:solidFill>
                  <a:srgbClr val="595959"/>
                </a:solidFill>
                <a:latin typeface="Arial" panose="020B0604020202020204" pitchFamily="34" charset="0"/>
                <a:cs typeface="Arial" panose="020B0604020202020204" pitchFamily="34" charset="0"/>
              </a:rPr>
              <a:t> 6.0 empowers surgeons </a:t>
            </a:r>
          </a:p>
          <a:p>
            <a:pPr algn="ctr">
              <a:spcAft>
                <a:spcPts val="1000"/>
              </a:spcAft>
            </a:pPr>
            <a:r>
              <a:rPr lang="en-US" sz="2400" b="1" i="1" dirty="0">
                <a:solidFill>
                  <a:srgbClr val="595959"/>
                </a:solidFill>
                <a:latin typeface="Arial" panose="020B0604020202020204" pitchFamily="34" charset="0"/>
                <a:cs typeface="Arial" panose="020B0604020202020204" pitchFamily="34" charset="0"/>
              </a:rPr>
              <a:t>to </a:t>
            </a:r>
            <a:r>
              <a:rPr lang="en-US" sz="2400" b="1" i="1" dirty="0">
                <a:solidFill>
                  <a:srgbClr val="C00000"/>
                </a:solidFill>
                <a:latin typeface="Arial" panose="020B0604020202020204" pitchFamily="34" charset="0"/>
                <a:cs typeface="Arial" panose="020B0604020202020204" pitchFamily="34" charset="0"/>
              </a:rPr>
              <a:t>optimize workflow for astigmatism management </a:t>
            </a:r>
            <a:endParaRPr lang="en-US" sz="800" b="1" i="1" dirty="0">
              <a:solidFill>
                <a:srgbClr val="C0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40F7794-5E78-4F66-BD45-21757A8B9EA1}"/>
              </a:ext>
            </a:extLst>
          </p:cNvPr>
          <p:cNvSpPr/>
          <p:nvPr/>
        </p:nvSpPr>
        <p:spPr>
          <a:xfrm>
            <a:off x="0" y="2267482"/>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C4D1FDD1-B251-4EA6-A257-5B046987C129}"/>
              </a:ext>
            </a:extLst>
          </p:cNvPr>
          <p:cNvSpPr/>
          <p:nvPr/>
        </p:nvSpPr>
        <p:spPr>
          <a:xfrm>
            <a:off x="0" y="4321427"/>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939FEE80-447C-49FB-9267-B2230BC24186}"/>
              </a:ext>
            </a:extLst>
          </p:cNvPr>
          <p:cNvSpPr/>
          <p:nvPr/>
        </p:nvSpPr>
        <p:spPr>
          <a:xfrm>
            <a:off x="5679394" y="5838862"/>
            <a:ext cx="966931" cy="369332"/>
          </a:xfrm>
          <a:prstGeom prst="rect">
            <a:avLst/>
          </a:prstGeom>
        </p:spPr>
        <p:txBody>
          <a:bodyPr wrap="none">
            <a:spAutoFit/>
          </a:bodyPr>
          <a:lstStyle/>
          <a:p>
            <a:r>
              <a:rPr lang="en-US" dirty="0">
                <a:solidFill>
                  <a:srgbClr val="595959"/>
                </a:solidFill>
                <a:latin typeface="Arial" panose="020B0604020202020204" pitchFamily="34" charset="0"/>
                <a:cs typeface="Arial" panose="020B0604020202020204" pitchFamily="34" charset="0"/>
              </a:rPr>
              <a:t>SPEED</a:t>
            </a:r>
            <a:endParaRPr lang="en-CA" dirty="0"/>
          </a:p>
        </p:txBody>
      </p:sp>
      <p:pic>
        <p:nvPicPr>
          <p:cNvPr id="3" name="Picture 2" descr="A close up of a logo&#10;&#10;Description automatically generated">
            <a:extLst>
              <a:ext uri="{FF2B5EF4-FFF2-40B4-BE49-F238E27FC236}">
                <a16:creationId xmlns:a16="http://schemas.microsoft.com/office/drawing/2014/main" id="{C862B4C9-3BD0-467F-B43A-DE47D47171DA}"/>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5634504" y="4832817"/>
            <a:ext cx="1044000" cy="1044000"/>
          </a:xfrm>
          <a:prstGeom prst="rect">
            <a:avLst/>
          </a:prstGeom>
        </p:spPr>
      </p:pic>
      <p:sp>
        <p:nvSpPr>
          <p:cNvPr id="16" name="Rectangle 15">
            <a:extLst>
              <a:ext uri="{FF2B5EF4-FFF2-40B4-BE49-F238E27FC236}">
                <a16:creationId xmlns:a16="http://schemas.microsoft.com/office/drawing/2014/main" id="{AFBB98BE-1C94-4F4D-B72D-B8376F55BD82}"/>
              </a:ext>
            </a:extLst>
          </p:cNvPr>
          <p:cNvSpPr/>
          <p:nvPr/>
        </p:nvSpPr>
        <p:spPr>
          <a:xfrm>
            <a:off x="8355793" y="5838862"/>
            <a:ext cx="1569660" cy="369332"/>
          </a:xfrm>
          <a:prstGeom prst="rect">
            <a:avLst/>
          </a:prstGeom>
        </p:spPr>
        <p:txBody>
          <a:bodyPr wrap="none">
            <a:spAutoFit/>
          </a:bodyPr>
          <a:lstStyle/>
          <a:p>
            <a:r>
              <a:rPr lang="en-US" dirty="0">
                <a:solidFill>
                  <a:srgbClr val="595959"/>
                </a:solidFill>
                <a:latin typeface="Arial" panose="020B0604020202020204" pitchFamily="34" charset="0"/>
                <a:cs typeface="Arial" panose="020B0604020202020204" pitchFamily="34" charset="0"/>
              </a:rPr>
              <a:t>ACCURACY*</a:t>
            </a:r>
            <a:endParaRPr lang="en-CA" dirty="0"/>
          </a:p>
        </p:txBody>
      </p:sp>
      <p:sp>
        <p:nvSpPr>
          <p:cNvPr id="13" name="Rectangle 12">
            <a:extLst>
              <a:ext uri="{FF2B5EF4-FFF2-40B4-BE49-F238E27FC236}">
                <a16:creationId xmlns:a16="http://schemas.microsoft.com/office/drawing/2014/main" id="{BF766E04-FB9D-4776-86CD-DF0E4AF3D578}"/>
              </a:ext>
            </a:extLst>
          </p:cNvPr>
          <p:cNvSpPr/>
          <p:nvPr/>
        </p:nvSpPr>
        <p:spPr>
          <a:xfrm>
            <a:off x="2729124" y="5838862"/>
            <a:ext cx="800219" cy="369332"/>
          </a:xfrm>
          <a:prstGeom prst="rect">
            <a:avLst/>
          </a:prstGeom>
        </p:spPr>
        <p:txBody>
          <a:bodyPr wrap="none">
            <a:spAutoFit/>
          </a:bodyPr>
          <a:lstStyle/>
          <a:p>
            <a:r>
              <a:rPr lang="en-US" dirty="0">
                <a:solidFill>
                  <a:srgbClr val="595959"/>
                </a:solidFill>
                <a:latin typeface="Arial" panose="020B0604020202020204" pitchFamily="34" charset="0"/>
                <a:cs typeface="Arial" panose="020B0604020202020204" pitchFamily="34" charset="0"/>
              </a:rPr>
              <a:t>EASE</a:t>
            </a:r>
            <a:endParaRPr lang="en-CA" dirty="0"/>
          </a:p>
        </p:txBody>
      </p:sp>
      <p:pic>
        <p:nvPicPr>
          <p:cNvPr id="7" name="Picture 6" descr="A picture containing drawing&#10;&#10;Description automatically generated">
            <a:extLst>
              <a:ext uri="{FF2B5EF4-FFF2-40B4-BE49-F238E27FC236}">
                <a16:creationId xmlns:a16="http://schemas.microsoft.com/office/drawing/2014/main" id="{AB4D5BD3-C8E4-4232-B532-6444EE89B6CA}"/>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2567905" y="4832817"/>
            <a:ext cx="1044000" cy="1044000"/>
          </a:xfrm>
          <a:prstGeom prst="rect">
            <a:avLst/>
          </a:prstGeom>
        </p:spPr>
      </p:pic>
      <p:sp>
        <p:nvSpPr>
          <p:cNvPr id="14" name="TextBox 13">
            <a:extLst>
              <a:ext uri="{FF2B5EF4-FFF2-40B4-BE49-F238E27FC236}">
                <a16:creationId xmlns:a16="http://schemas.microsoft.com/office/drawing/2014/main" id="{81332811-FC43-483C-8DFC-CAE27B08DDEA}"/>
              </a:ext>
            </a:extLst>
          </p:cNvPr>
          <p:cNvSpPr txBox="1"/>
          <p:nvPr/>
        </p:nvSpPr>
        <p:spPr>
          <a:xfrm>
            <a:off x="58675" y="6413520"/>
            <a:ext cx="12195658" cy="246221"/>
          </a:xfrm>
          <a:prstGeom prst="rect">
            <a:avLst/>
          </a:prstGeom>
          <a:noFill/>
        </p:spPr>
        <p:txBody>
          <a:bodyPr wrap="square" lIns="45720" tIns="45720" rIns="45720" bIns="45720" rtlCol="0">
            <a:spAutoFit/>
          </a:bodyPr>
          <a:lstStyle/>
          <a:p>
            <a:pPr>
              <a:tabLst>
                <a:tab pos="230188" algn="l"/>
              </a:tabLst>
            </a:pPr>
            <a:r>
              <a:rPr lang="en-US" sz="1000" dirty="0">
                <a:solidFill>
                  <a:schemeClr val="tx1">
                    <a:lumMod val="75000"/>
                    <a:lumOff val="25000"/>
                  </a:schemeClr>
                </a:solidFill>
                <a:latin typeface="Arial" panose="020B0604020202020204" pitchFamily="34" charset="0"/>
                <a:cs typeface="Arial" panose="020B0604020202020204" pitchFamily="34" charset="0"/>
              </a:rPr>
              <a:t>* Radial laser marks placed within a mean accuracy of 0.6° provide 5.5X greater precision compared to manual marking of the cornea with an ink pen (mean accuracy 3.3°)</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49626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CF19E9C9-5C15-4462-9BA3-BC85B892E98E}"/>
              </a:ext>
            </a:extLst>
          </p:cNvPr>
          <p:cNvSpPr/>
          <p:nvPr/>
        </p:nvSpPr>
        <p:spPr>
          <a:xfrm>
            <a:off x="5370036" y="2238475"/>
            <a:ext cx="6691979" cy="2877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EA27D638-87A0-4C37-901C-698F4BC597D6}"/>
              </a:ext>
            </a:extLst>
          </p:cNvPr>
          <p:cNvSpPr/>
          <p:nvPr/>
        </p:nvSpPr>
        <p:spPr>
          <a:xfrm>
            <a:off x="8437796" y="4138163"/>
            <a:ext cx="3681043" cy="10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TextBox 129">
            <a:extLst>
              <a:ext uri="{FF2B5EF4-FFF2-40B4-BE49-F238E27FC236}">
                <a16:creationId xmlns:a16="http://schemas.microsoft.com/office/drawing/2014/main" id="{9DF80268-2992-4E02-8912-699560513CD0}"/>
              </a:ext>
            </a:extLst>
          </p:cNvPr>
          <p:cNvSpPr txBox="1"/>
          <p:nvPr/>
        </p:nvSpPr>
        <p:spPr>
          <a:xfrm>
            <a:off x="1977440" y="4320070"/>
            <a:ext cx="1260000" cy="612648"/>
          </a:xfrm>
          <a:prstGeom prst="rect">
            <a:avLst/>
          </a:prstGeom>
          <a:solidFill>
            <a:schemeClr val="tx1">
              <a:lumMod val="50000"/>
              <a:lumOff val="50000"/>
            </a:schemeClr>
          </a:solidFill>
        </p:spPr>
        <p:txBody>
          <a:bodyPr wrap="square" rtlCol="0" anchor="ctr">
            <a:noAutofit/>
          </a:bodyPr>
          <a:lstStyle/>
          <a:p>
            <a:pPr algn="ctr"/>
            <a:r>
              <a:rPr lang="en-US" sz="1200" dirty="0">
                <a:solidFill>
                  <a:schemeClr val="bg1"/>
                </a:solidFill>
                <a:latin typeface="Arial" panose="020B0604020202020204" pitchFamily="34" charset="0"/>
                <a:cs typeface="Arial" panose="020B0604020202020204" pitchFamily="34" charset="0"/>
              </a:rPr>
              <a:t>Preoperative diagnostics</a:t>
            </a:r>
            <a:endParaRPr lang="en-CA" sz="1200" dirty="0">
              <a:solidFill>
                <a:schemeClr val="bg1"/>
              </a:solidFill>
              <a:latin typeface="Arial" panose="020B0604020202020204" pitchFamily="34" charset="0"/>
              <a:cs typeface="Arial" panose="020B0604020202020204" pitchFamily="34" charset="0"/>
            </a:endParaRPr>
          </a:p>
        </p:txBody>
      </p:sp>
      <p:sp>
        <p:nvSpPr>
          <p:cNvPr id="108" name="Rectangle 107">
            <a:extLst>
              <a:ext uri="{FF2B5EF4-FFF2-40B4-BE49-F238E27FC236}">
                <a16:creationId xmlns:a16="http://schemas.microsoft.com/office/drawing/2014/main" id="{53345D20-FDD5-4DA5-BE09-20C6426151AA}"/>
              </a:ext>
            </a:extLst>
          </p:cNvPr>
          <p:cNvSpPr/>
          <p:nvPr/>
        </p:nvSpPr>
        <p:spPr>
          <a:xfrm>
            <a:off x="1871799" y="2217899"/>
            <a:ext cx="3397929" cy="28775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3" name="Rectangle 112">
            <a:extLst>
              <a:ext uri="{FF2B5EF4-FFF2-40B4-BE49-F238E27FC236}">
                <a16:creationId xmlns:a16="http://schemas.microsoft.com/office/drawing/2014/main" id="{1354A13C-E961-4AAE-9E95-B980105CB6F5}"/>
              </a:ext>
            </a:extLst>
          </p:cNvPr>
          <p:cNvSpPr/>
          <p:nvPr/>
        </p:nvSpPr>
        <p:spPr>
          <a:xfrm>
            <a:off x="111048" y="4320070"/>
            <a:ext cx="1209939" cy="61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15" name="Group 114">
            <a:extLst>
              <a:ext uri="{FF2B5EF4-FFF2-40B4-BE49-F238E27FC236}">
                <a16:creationId xmlns:a16="http://schemas.microsoft.com/office/drawing/2014/main" id="{55CCFE5C-27B1-43BC-B4F1-BAA0A74327DE}"/>
              </a:ext>
            </a:extLst>
          </p:cNvPr>
          <p:cNvGrpSpPr/>
          <p:nvPr/>
        </p:nvGrpSpPr>
        <p:grpSpPr>
          <a:xfrm>
            <a:off x="367684" y="4324324"/>
            <a:ext cx="856795" cy="610273"/>
            <a:chOff x="817962" y="2442609"/>
            <a:chExt cx="856795" cy="610273"/>
          </a:xfrm>
        </p:grpSpPr>
        <p:sp>
          <p:nvSpPr>
            <p:cNvPr id="116" name="TextBox 115">
              <a:extLst>
                <a:ext uri="{FF2B5EF4-FFF2-40B4-BE49-F238E27FC236}">
                  <a16:creationId xmlns:a16="http://schemas.microsoft.com/office/drawing/2014/main" id="{FB3E0DA2-25A8-41D2-96CD-9134F13AED9E}"/>
                </a:ext>
              </a:extLst>
            </p:cNvPr>
            <p:cNvSpPr txBox="1"/>
            <p:nvPr/>
          </p:nvSpPr>
          <p:spPr>
            <a:xfrm>
              <a:off x="1031875" y="2442609"/>
              <a:ext cx="642882" cy="610273"/>
            </a:xfrm>
            <a:prstGeom prst="rect">
              <a:avLst/>
            </a:prstGeom>
            <a:noFill/>
          </p:spPr>
          <p:txBody>
            <a:bodyPr wrap="square" rtlCol="0" anchor="ctr">
              <a:noAutofit/>
            </a:bodyPr>
            <a:lstStyle/>
            <a:p>
              <a:pPr algn="r"/>
              <a:r>
                <a:rPr lang="en-CA" sz="1200" b="1" dirty="0">
                  <a:solidFill>
                    <a:srgbClr val="C00000"/>
                  </a:solidFill>
                  <a:latin typeface="Arial" panose="020B0604020202020204" pitchFamily="34" charset="0"/>
                  <a:cs typeface="Arial" panose="020B0604020202020204" pitchFamily="34" charset="0"/>
                </a:rPr>
                <a:t>Total </a:t>
              </a:r>
              <a:br>
                <a:rPr lang="en-CA" sz="1200" b="1" dirty="0">
                  <a:solidFill>
                    <a:srgbClr val="C00000"/>
                  </a:solidFill>
                  <a:latin typeface="Arial" panose="020B0604020202020204" pitchFamily="34" charset="0"/>
                  <a:cs typeface="Arial" panose="020B0604020202020204" pitchFamily="34" charset="0"/>
                </a:rPr>
              </a:br>
              <a:r>
                <a:rPr lang="en-CA" sz="1200" b="1" dirty="0">
                  <a:solidFill>
                    <a:srgbClr val="C00000"/>
                  </a:solidFill>
                  <a:latin typeface="Arial" panose="020B0604020202020204" pitchFamily="34" charset="0"/>
                  <a:cs typeface="Arial" panose="020B0604020202020204" pitchFamily="34" charset="0"/>
                </a:rPr>
                <a:t>steps</a:t>
              </a:r>
            </a:p>
          </p:txBody>
        </p:sp>
        <p:sp>
          <p:nvSpPr>
            <p:cNvPr id="117" name="Rectangle 116">
              <a:extLst>
                <a:ext uri="{FF2B5EF4-FFF2-40B4-BE49-F238E27FC236}">
                  <a16:creationId xmlns:a16="http://schemas.microsoft.com/office/drawing/2014/main" id="{3A5ABC69-A619-4377-9579-D592561B8B7C}"/>
                </a:ext>
              </a:extLst>
            </p:cNvPr>
            <p:cNvSpPr/>
            <p:nvPr/>
          </p:nvSpPr>
          <p:spPr>
            <a:xfrm>
              <a:off x="817962" y="2453537"/>
              <a:ext cx="412292" cy="584775"/>
            </a:xfrm>
            <a:prstGeom prst="rect">
              <a:avLst/>
            </a:prstGeom>
          </p:spPr>
          <p:txBody>
            <a:bodyPr wrap="none">
              <a:spAutoFit/>
            </a:bodyPr>
            <a:lstStyle/>
            <a:p>
              <a:pPr algn="r"/>
              <a:r>
                <a:rPr lang="en-CA" sz="3200" b="1" dirty="0">
                  <a:solidFill>
                    <a:srgbClr val="C00000"/>
                  </a:solidFill>
                  <a:latin typeface="Arial" panose="020B0604020202020204" pitchFamily="34" charset="0"/>
                  <a:cs typeface="Arial" panose="020B0604020202020204" pitchFamily="34" charset="0"/>
                </a:rPr>
                <a:t>3</a:t>
              </a:r>
              <a:endParaRPr lang="en-CA" sz="3200" dirty="0">
                <a:solidFill>
                  <a:srgbClr val="C00000"/>
                </a:solidFill>
              </a:endParaRPr>
            </a:p>
          </p:txBody>
        </p:sp>
      </p:grpSp>
      <p:sp>
        <p:nvSpPr>
          <p:cNvPr id="109" name="Rectangle 108">
            <a:extLst>
              <a:ext uri="{FF2B5EF4-FFF2-40B4-BE49-F238E27FC236}">
                <a16:creationId xmlns:a16="http://schemas.microsoft.com/office/drawing/2014/main" id="{8D66A03A-273F-446D-BFB4-3B2A8C715C90}"/>
              </a:ext>
            </a:extLst>
          </p:cNvPr>
          <p:cNvSpPr/>
          <p:nvPr/>
        </p:nvSpPr>
        <p:spPr>
          <a:xfrm>
            <a:off x="111049" y="3352688"/>
            <a:ext cx="1209942" cy="61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a:extLst>
              <a:ext uri="{FF2B5EF4-FFF2-40B4-BE49-F238E27FC236}">
                <a16:creationId xmlns:a16="http://schemas.microsoft.com/office/drawing/2014/main" id="{C2860D0F-8DF6-42C5-994C-E4B16171A5C3}"/>
              </a:ext>
            </a:extLst>
          </p:cNvPr>
          <p:cNvSpPr/>
          <p:nvPr/>
        </p:nvSpPr>
        <p:spPr>
          <a:xfrm>
            <a:off x="111049" y="2651705"/>
            <a:ext cx="1209942" cy="61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26A21C97-480C-4395-88D0-D6D8483AAEA1}"/>
              </a:ext>
            </a:extLst>
          </p:cNvPr>
          <p:cNvSpPr/>
          <p:nvPr/>
        </p:nvSpPr>
        <p:spPr>
          <a:xfrm>
            <a:off x="0" y="115656"/>
            <a:ext cx="12192000" cy="16240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dirty="0">
                <a:solidFill>
                  <a:srgbClr val="595959"/>
                </a:solidFill>
                <a:latin typeface="Arial" panose="020B0604020202020204" pitchFamily="34" charset="0"/>
                <a:cs typeface="Arial" panose="020B0604020202020204" pitchFamily="34" charset="0"/>
              </a:rPr>
              <a:t>CATALYS</a:t>
            </a:r>
            <a:r>
              <a:rPr lang="en-US" sz="2400" b="1" baseline="30000" dirty="0">
                <a:solidFill>
                  <a:srgbClr val="595959"/>
                </a:solidFill>
                <a:latin typeface="Arial" panose="020B0604020202020204" pitchFamily="34" charset="0"/>
                <a:cs typeface="Arial" panose="020B0604020202020204" pitchFamily="34" charset="0"/>
              </a:rPr>
              <a:t>TM</a:t>
            </a:r>
            <a:r>
              <a:rPr lang="en-US" sz="2400" b="1" dirty="0">
                <a:solidFill>
                  <a:srgbClr val="595959"/>
                </a:solidFill>
                <a:latin typeface="Arial" panose="020B0604020202020204" pitchFamily="34" charset="0"/>
                <a:cs typeface="Arial" panose="020B0604020202020204" pitchFamily="34" charset="0"/>
              </a:rPr>
              <a:t> cOS 6.0 </a:t>
            </a:r>
            <a:r>
              <a:rPr lang="en-US" sz="2400" b="1" dirty="0">
                <a:solidFill>
                  <a:srgbClr val="C00000"/>
                </a:solidFill>
                <a:latin typeface="Arial" panose="020B0604020202020204" pitchFamily="34" charset="0"/>
                <a:cs typeface="Arial" panose="020B0604020202020204" pitchFamily="34" charset="0"/>
              </a:rPr>
              <a:t>improves arcuate incision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workflow</a:t>
            </a:r>
            <a:r>
              <a:rPr lang="en-US" sz="2400" b="1" dirty="0">
                <a:solidFill>
                  <a:srgbClr val="595959"/>
                </a:solidFill>
                <a:latin typeface="Arial" panose="020B0604020202020204" pitchFamily="34" charset="0"/>
                <a:cs typeface="Arial" panose="020B0604020202020204" pitchFamily="34" charset="0"/>
              </a:rPr>
              <a:t> by reducing the number of process steps**</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71193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41183A04-3BE6-46A1-AB8D-5CB654C174E8}"/>
              </a:ext>
            </a:extLst>
          </p:cNvPr>
          <p:cNvSpPr txBox="1"/>
          <p:nvPr/>
        </p:nvSpPr>
        <p:spPr>
          <a:xfrm>
            <a:off x="1896331" y="2217899"/>
            <a:ext cx="3945298" cy="338554"/>
          </a:xfrm>
          <a:prstGeom prst="rect">
            <a:avLst/>
          </a:prstGeom>
          <a:noFill/>
        </p:spPr>
        <p:txBody>
          <a:bodyPr wrap="square" rtlCol="0">
            <a:spAutoFit/>
          </a:bodyPr>
          <a:lstStyle/>
          <a:p>
            <a:r>
              <a:rPr lang="en-US" sz="1600" b="1" dirty="0">
                <a:solidFill>
                  <a:srgbClr val="595959"/>
                </a:solidFill>
                <a:latin typeface="Arial" panose="020B0604020202020204" pitchFamily="34" charset="0"/>
                <a:cs typeface="Arial" panose="020B0604020202020204" pitchFamily="34" charset="0"/>
              </a:rPr>
              <a:t>Pre-surgery</a:t>
            </a:r>
            <a:endParaRPr lang="en-CA" sz="1600" b="1" dirty="0">
              <a:solidFill>
                <a:srgbClr val="595959"/>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01AF017B-DDA1-4A8F-8863-E64475C0D4D3}"/>
              </a:ext>
            </a:extLst>
          </p:cNvPr>
          <p:cNvSpPr txBox="1"/>
          <p:nvPr/>
        </p:nvSpPr>
        <p:spPr>
          <a:xfrm>
            <a:off x="5389994" y="2217899"/>
            <a:ext cx="6113170" cy="338554"/>
          </a:xfrm>
          <a:prstGeom prst="rect">
            <a:avLst/>
          </a:prstGeom>
          <a:noFill/>
        </p:spPr>
        <p:txBody>
          <a:bodyPr wrap="square" rtlCol="0">
            <a:spAutoFit/>
          </a:bodyPr>
          <a:lstStyle/>
          <a:p>
            <a:r>
              <a:rPr lang="en-US" sz="1600" b="1" dirty="0">
                <a:solidFill>
                  <a:srgbClr val="595959"/>
                </a:solidFill>
                <a:latin typeface="Arial" panose="020B0604020202020204" pitchFamily="34" charset="0"/>
                <a:cs typeface="Arial" panose="020B0604020202020204" pitchFamily="34" charset="0"/>
              </a:rPr>
              <a:t>Surgery day</a:t>
            </a:r>
            <a:endParaRPr lang="en-CA" sz="1600" b="1" dirty="0">
              <a:solidFill>
                <a:srgbClr val="595959"/>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C3171CEE-5C51-4694-9F28-0E752FF3F830}"/>
              </a:ext>
            </a:extLst>
          </p:cNvPr>
          <p:cNvSpPr txBox="1"/>
          <p:nvPr/>
        </p:nvSpPr>
        <p:spPr>
          <a:xfrm>
            <a:off x="1985060" y="2633775"/>
            <a:ext cx="1260000" cy="612648"/>
          </a:xfrm>
          <a:prstGeom prst="rect">
            <a:avLst/>
          </a:prstGeom>
          <a:solidFill>
            <a:schemeClr val="tx1">
              <a:lumMod val="50000"/>
              <a:lumOff val="50000"/>
            </a:schemeClr>
          </a:solidFill>
        </p:spPr>
        <p:txBody>
          <a:bodyPr wrap="square" rtlCol="0" anchor="ctr">
            <a:noAutofit/>
          </a:bodyPr>
          <a:lstStyle/>
          <a:p>
            <a:pPr algn="ctr"/>
            <a:r>
              <a:rPr lang="en-US" sz="1200" dirty="0">
                <a:solidFill>
                  <a:schemeClr val="bg1"/>
                </a:solidFill>
                <a:latin typeface="Arial" panose="020B0604020202020204" pitchFamily="34" charset="0"/>
                <a:cs typeface="Arial" panose="020B0604020202020204" pitchFamily="34" charset="0"/>
              </a:rPr>
              <a:t>Preoperative diagnostics</a:t>
            </a:r>
            <a:endParaRPr lang="en-CA" sz="1200" dirty="0">
              <a:solidFill>
                <a:schemeClr val="bg1"/>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A841AC7F-1DA8-4BD4-B320-1EE9A3C98A2A}"/>
              </a:ext>
            </a:extLst>
          </p:cNvPr>
          <p:cNvSpPr txBox="1"/>
          <p:nvPr/>
        </p:nvSpPr>
        <p:spPr>
          <a:xfrm>
            <a:off x="7051265" y="2624530"/>
            <a:ext cx="1260000" cy="612000"/>
          </a:xfrm>
          <a:prstGeom prst="rect">
            <a:avLst/>
          </a:prstGeom>
          <a:solidFill>
            <a:schemeClr val="bg2"/>
          </a:solidFill>
        </p:spPr>
        <p:txBody>
          <a:bodyPr wrap="square" rtlCol="0" anchor="ctr">
            <a:noAutofit/>
          </a:bodyPr>
          <a:lstStyle/>
          <a:p>
            <a:pPr algn="ctr"/>
            <a:r>
              <a:rPr lang="en-CA" sz="1200" dirty="0">
                <a:solidFill>
                  <a:srgbClr val="595959"/>
                </a:solidFill>
                <a:latin typeface="Arial" panose="020B0604020202020204" pitchFamily="34" charset="0"/>
                <a:cs typeface="Arial" panose="020B0604020202020204" pitchFamily="34" charset="0"/>
              </a:rPr>
              <a:t>Ink mark</a:t>
            </a:r>
          </a:p>
        </p:txBody>
      </p:sp>
      <p:sp>
        <p:nvSpPr>
          <p:cNvPr id="111" name="TextBox 110">
            <a:extLst>
              <a:ext uri="{FF2B5EF4-FFF2-40B4-BE49-F238E27FC236}">
                <a16:creationId xmlns:a16="http://schemas.microsoft.com/office/drawing/2014/main" id="{B434DF34-AA4E-4278-B166-854F7B70FABD}"/>
              </a:ext>
            </a:extLst>
          </p:cNvPr>
          <p:cNvSpPr txBox="1"/>
          <p:nvPr/>
        </p:nvSpPr>
        <p:spPr>
          <a:xfrm>
            <a:off x="8632356" y="2618706"/>
            <a:ext cx="1260000" cy="612000"/>
          </a:xfrm>
          <a:prstGeom prst="rect">
            <a:avLst/>
          </a:prstGeom>
          <a:solidFill>
            <a:schemeClr val="bg1"/>
          </a:solidFill>
        </p:spPr>
        <p:txBody>
          <a:bodyPr wrap="square" rtlCol="0" anchor="ctr">
            <a:noAutofit/>
          </a:bodyPr>
          <a:lstStyle/>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CATALYS</a:t>
            </a:r>
            <a:r>
              <a:rPr lang="en-US" sz="1200" b="1" baseline="30000" dirty="0">
                <a:solidFill>
                  <a:schemeClr val="tx1">
                    <a:lumMod val="75000"/>
                    <a:lumOff val="25000"/>
                  </a:schemeClr>
                </a:solidFill>
                <a:latin typeface="Arial" panose="020B0604020202020204" pitchFamily="34" charset="0"/>
                <a:cs typeface="Arial" panose="020B0604020202020204" pitchFamily="34" charset="0"/>
              </a:rPr>
              <a:t>TM</a:t>
            </a:r>
            <a:r>
              <a:rPr lang="en-US" sz="1200" b="1" dirty="0">
                <a:solidFill>
                  <a:schemeClr val="tx1">
                    <a:lumMod val="75000"/>
                    <a:lumOff val="25000"/>
                  </a:schemeClr>
                </a:solidFill>
                <a:latin typeface="Arial" panose="020B0604020202020204" pitchFamily="34"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cs typeface="Arial" panose="020B0604020202020204" pitchFamily="34" charset="0"/>
              </a:rPr>
              <a:t>procedure</a:t>
            </a:r>
            <a:endParaRPr lang="en-CA"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5FCCC77F-56B0-4AD2-891B-B0F7CC160AE4}"/>
              </a:ext>
            </a:extLst>
          </p:cNvPr>
          <p:cNvSpPr txBox="1"/>
          <p:nvPr/>
        </p:nvSpPr>
        <p:spPr>
          <a:xfrm>
            <a:off x="3564453" y="2633775"/>
            <a:ext cx="1284638" cy="612648"/>
          </a:xfrm>
          <a:prstGeom prst="rect">
            <a:avLst/>
          </a:prstGeom>
          <a:solidFill>
            <a:schemeClr val="bg1">
              <a:lumMod val="65000"/>
            </a:schemeClr>
          </a:solidFill>
        </p:spPr>
        <p:txBody>
          <a:bodyPr wrap="square" rtlCol="0" anchor="ctr">
            <a:noAutofit/>
          </a:bodyPr>
          <a:lstStyle/>
          <a:p>
            <a:pPr algn="ctr"/>
            <a:r>
              <a:rPr lang="en-CA" sz="1200" dirty="0">
                <a:solidFill>
                  <a:schemeClr val="tx1">
                    <a:lumMod val="75000"/>
                    <a:lumOff val="25000"/>
                  </a:schemeClr>
                </a:solidFill>
                <a:latin typeface="Arial" panose="020B0604020202020204" pitchFamily="34" charset="0"/>
                <a:cs typeface="Arial" panose="020B0604020202020204" pitchFamily="34" charset="0"/>
              </a:rPr>
              <a:t>Online </a:t>
            </a:r>
            <a:br>
              <a:rPr lang="en-CA" sz="1200" dirty="0">
                <a:solidFill>
                  <a:schemeClr val="tx1">
                    <a:lumMod val="75000"/>
                    <a:lumOff val="25000"/>
                  </a:schemeClr>
                </a:solidFill>
                <a:latin typeface="Arial" panose="020B0604020202020204" pitchFamily="34" charset="0"/>
                <a:cs typeface="Arial" panose="020B0604020202020204" pitchFamily="34" charset="0"/>
              </a:rPr>
            </a:br>
            <a:r>
              <a:rPr lang="en-CA" sz="1200" dirty="0">
                <a:solidFill>
                  <a:schemeClr val="tx1">
                    <a:lumMod val="75000"/>
                    <a:lumOff val="25000"/>
                  </a:schemeClr>
                </a:solidFill>
                <a:latin typeface="Arial" panose="020B0604020202020204" pitchFamily="34" charset="0"/>
                <a:cs typeface="Arial" panose="020B0604020202020204" pitchFamily="34" charset="0"/>
              </a:rPr>
              <a:t>nomogram</a:t>
            </a:r>
          </a:p>
        </p:txBody>
      </p:sp>
      <p:sp>
        <p:nvSpPr>
          <p:cNvPr id="41" name="TextBox 40">
            <a:extLst>
              <a:ext uri="{FF2B5EF4-FFF2-40B4-BE49-F238E27FC236}">
                <a16:creationId xmlns:a16="http://schemas.microsoft.com/office/drawing/2014/main" id="{6FE11B9B-17AA-42B7-9281-5DA846DD5E28}"/>
              </a:ext>
            </a:extLst>
          </p:cNvPr>
          <p:cNvSpPr txBox="1"/>
          <p:nvPr/>
        </p:nvSpPr>
        <p:spPr>
          <a:xfrm>
            <a:off x="5478868" y="2621357"/>
            <a:ext cx="1260000" cy="612000"/>
          </a:xfrm>
          <a:prstGeom prst="rect">
            <a:avLst/>
          </a:prstGeom>
          <a:solidFill>
            <a:schemeClr val="bg1">
              <a:lumMod val="85000"/>
            </a:schemeClr>
          </a:solidFill>
        </p:spPr>
        <p:txBody>
          <a:bodyPr wrap="square" rtlCol="0" anchor="ctr">
            <a:noAutofit/>
          </a:bodyPr>
          <a:lstStyle/>
          <a:p>
            <a:pPr algn="ctr"/>
            <a:r>
              <a:rPr lang="en-US" sz="1200" dirty="0">
                <a:solidFill>
                  <a:srgbClr val="595959"/>
                </a:solidFill>
                <a:latin typeface="Arial" panose="020B0604020202020204" pitchFamily="34" charset="0"/>
                <a:cs typeface="Arial" panose="020B0604020202020204" pitchFamily="34" charset="0"/>
              </a:rPr>
              <a:t>Treatment planning</a:t>
            </a:r>
            <a:endParaRPr lang="en-CA" sz="1200" baseline="30000" dirty="0">
              <a:solidFill>
                <a:srgbClr val="595959"/>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7CAAA3E9-1885-4D12-8675-AF9737413754}"/>
              </a:ext>
            </a:extLst>
          </p:cNvPr>
          <p:cNvSpPr txBox="1"/>
          <p:nvPr/>
        </p:nvSpPr>
        <p:spPr>
          <a:xfrm>
            <a:off x="7047222" y="4323754"/>
            <a:ext cx="1260000" cy="612000"/>
          </a:xfrm>
          <a:prstGeom prst="rect">
            <a:avLst/>
          </a:prstGeom>
          <a:solidFill>
            <a:schemeClr val="bg1"/>
          </a:solidFill>
        </p:spPr>
        <p:txBody>
          <a:bodyPr wrap="square" rtlCol="0" anchor="ctr">
            <a:noAutofit/>
          </a:bodyPr>
          <a:lstStyle/>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CATALYS</a:t>
            </a:r>
            <a:r>
              <a:rPr lang="en-US" sz="1200" b="1" baseline="30000" dirty="0">
                <a:solidFill>
                  <a:schemeClr val="tx1">
                    <a:lumMod val="75000"/>
                    <a:lumOff val="25000"/>
                  </a:schemeClr>
                </a:solidFill>
                <a:latin typeface="Arial" panose="020B0604020202020204" pitchFamily="34" charset="0"/>
                <a:cs typeface="Arial" panose="020B0604020202020204" pitchFamily="34" charset="0"/>
              </a:rPr>
              <a:t>TM</a:t>
            </a:r>
            <a:r>
              <a:rPr lang="en-US" sz="1200" b="1" dirty="0">
                <a:solidFill>
                  <a:schemeClr val="tx1">
                    <a:lumMod val="75000"/>
                    <a:lumOff val="25000"/>
                  </a:schemeClr>
                </a:solidFill>
                <a:latin typeface="Arial" panose="020B0604020202020204" pitchFamily="34"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cs typeface="Arial" panose="020B0604020202020204" pitchFamily="34" charset="0"/>
              </a:rPr>
              <a:t>procedure</a:t>
            </a:r>
            <a:endParaRPr lang="en-CA"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89143E36-05AA-4E7B-8530-C5E1214511C4}"/>
              </a:ext>
            </a:extLst>
          </p:cNvPr>
          <p:cNvSpPr txBox="1"/>
          <p:nvPr/>
        </p:nvSpPr>
        <p:spPr>
          <a:xfrm>
            <a:off x="3565593" y="3342410"/>
            <a:ext cx="1285200" cy="612648"/>
          </a:xfrm>
          <a:prstGeom prst="rect">
            <a:avLst/>
          </a:prstGeom>
          <a:solidFill>
            <a:schemeClr val="bg1">
              <a:lumMod val="65000"/>
            </a:schemeClr>
          </a:solidFill>
        </p:spPr>
        <p:txBody>
          <a:bodyPr wrap="square" lIns="365760" tIns="182880" rIns="45720" bIns="182880" rtlCol="0" anchor="ctr">
            <a:noAutofit/>
          </a:bodyPr>
          <a:lstStyle/>
          <a:p>
            <a:pPr algn="r"/>
            <a:endParaRPr lang="en-CA"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9" name="Arrow: Chevron 68">
            <a:extLst>
              <a:ext uri="{FF2B5EF4-FFF2-40B4-BE49-F238E27FC236}">
                <a16:creationId xmlns:a16="http://schemas.microsoft.com/office/drawing/2014/main" id="{0343738E-CAD4-47DF-BCE3-97F6C7398B32}"/>
              </a:ext>
            </a:extLst>
          </p:cNvPr>
          <p:cNvSpPr/>
          <p:nvPr/>
        </p:nvSpPr>
        <p:spPr>
          <a:xfrm>
            <a:off x="3245187" y="2633775"/>
            <a:ext cx="315685" cy="61205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2" name="Arrow: Chevron 71">
            <a:extLst>
              <a:ext uri="{FF2B5EF4-FFF2-40B4-BE49-F238E27FC236}">
                <a16:creationId xmlns:a16="http://schemas.microsoft.com/office/drawing/2014/main" id="{2C619744-D7DC-491A-95E2-E9DD528D1EF8}"/>
              </a:ext>
            </a:extLst>
          </p:cNvPr>
          <p:cNvSpPr/>
          <p:nvPr/>
        </p:nvSpPr>
        <p:spPr>
          <a:xfrm>
            <a:off x="6730350" y="2622201"/>
            <a:ext cx="315685" cy="612648"/>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0" name="Arrow: Chevron 89">
            <a:extLst>
              <a:ext uri="{FF2B5EF4-FFF2-40B4-BE49-F238E27FC236}">
                <a16:creationId xmlns:a16="http://schemas.microsoft.com/office/drawing/2014/main" id="{A01A563D-656D-4DDC-BA04-633693EA258E}"/>
              </a:ext>
            </a:extLst>
          </p:cNvPr>
          <p:cNvSpPr/>
          <p:nvPr/>
        </p:nvSpPr>
        <p:spPr>
          <a:xfrm>
            <a:off x="4850510" y="2633775"/>
            <a:ext cx="315685" cy="612553"/>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6" name="Arrow: Chevron 95">
            <a:extLst>
              <a:ext uri="{FF2B5EF4-FFF2-40B4-BE49-F238E27FC236}">
                <a16:creationId xmlns:a16="http://schemas.microsoft.com/office/drawing/2014/main" id="{33EFB8D3-1575-4B6D-88B8-B53291BF81C5}"/>
              </a:ext>
            </a:extLst>
          </p:cNvPr>
          <p:cNvSpPr/>
          <p:nvPr/>
        </p:nvSpPr>
        <p:spPr>
          <a:xfrm>
            <a:off x="8311199" y="2624535"/>
            <a:ext cx="315685" cy="6126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9" name="TextBox 98">
            <a:extLst>
              <a:ext uri="{FF2B5EF4-FFF2-40B4-BE49-F238E27FC236}">
                <a16:creationId xmlns:a16="http://schemas.microsoft.com/office/drawing/2014/main" id="{C27366F9-A96E-4F76-BF1B-6A056E2071E0}"/>
              </a:ext>
            </a:extLst>
          </p:cNvPr>
          <p:cNvSpPr txBox="1"/>
          <p:nvPr/>
        </p:nvSpPr>
        <p:spPr>
          <a:xfrm>
            <a:off x="5472653" y="3358591"/>
            <a:ext cx="1260000" cy="612000"/>
          </a:xfrm>
          <a:prstGeom prst="rect">
            <a:avLst/>
          </a:prstGeom>
          <a:solidFill>
            <a:schemeClr val="bg1">
              <a:lumMod val="85000"/>
            </a:schemeClr>
          </a:solidFill>
        </p:spPr>
        <p:txBody>
          <a:bodyPr wrap="square" lIns="365760" tIns="182880" rIns="45720" bIns="182880" rtlCol="0" anchor="ctr">
            <a:noAutofit/>
          </a:bodyPr>
          <a:lstStyle/>
          <a:p>
            <a:pPr lvl="0" algn="r"/>
            <a:r>
              <a:rPr lang="en-US" sz="1200" b="1" dirty="0">
                <a:solidFill>
                  <a:prstClr val="black">
                    <a:lumMod val="75000"/>
                    <a:lumOff val="25000"/>
                  </a:prstClr>
                </a:solidFill>
                <a:latin typeface="Arial" panose="020B0604020202020204" pitchFamily="34" charset="0"/>
                <a:cs typeface="Arial" panose="020B0604020202020204" pitchFamily="34" charset="0"/>
              </a:rPr>
              <a:t>Up to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7 min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Technician</a:t>
            </a:r>
            <a:endParaRPr lang="en-CA" sz="12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66C81A20-69D3-4CB2-B938-30DC525CAF38}"/>
              </a:ext>
            </a:extLst>
          </p:cNvPr>
          <p:cNvSpPr txBox="1"/>
          <p:nvPr/>
        </p:nvSpPr>
        <p:spPr>
          <a:xfrm>
            <a:off x="7051263" y="3358591"/>
            <a:ext cx="1260000" cy="612000"/>
          </a:xfrm>
          <a:prstGeom prst="rect">
            <a:avLst/>
          </a:prstGeom>
          <a:solidFill>
            <a:schemeClr val="bg2"/>
          </a:solidFill>
        </p:spPr>
        <p:txBody>
          <a:bodyPr wrap="square" lIns="365760" tIns="45720" rIns="45720" rtlCol="0" anchor="ctr">
            <a:noAutofit/>
          </a:bodyPr>
          <a:lstStyle/>
          <a:p>
            <a:pPr lvl="0" algn="r"/>
            <a:r>
              <a:rPr lang="en-US" sz="1200" b="1" dirty="0">
                <a:solidFill>
                  <a:prstClr val="black">
                    <a:lumMod val="75000"/>
                    <a:lumOff val="25000"/>
                  </a:prstClr>
                </a:solidFill>
                <a:latin typeface="Arial" panose="020B0604020202020204" pitchFamily="34" charset="0"/>
                <a:cs typeface="Arial" panose="020B0604020202020204" pitchFamily="34" charset="0"/>
              </a:rPr>
              <a:t>Up to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5 min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Surgeon</a:t>
            </a:r>
            <a:endParaRPr lang="en-CA" sz="1200" b="1"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67" name="Picture 66">
            <a:extLst>
              <a:ext uri="{FF2B5EF4-FFF2-40B4-BE49-F238E27FC236}">
                <a16:creationId xmlns:a16="http://schemas.microsoft.com/office/drawing/2014/main" id="{7870B6F1-8C6F-42B7-8C2E-05B9D54E7DCE}"/>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pic>
        <p:nvPicPr>
          <p:cNvPr id="68" name="Picture 67">
            <a:extLst>
              <a:ext uri="{FF2B5EF4-FFF2-40B4-BE49-F238E27FC236}">
                <a16:creationId xmlns:a16="http://schemas.microsoft.com/office/drawing/2014/main" id="{83027B53-F7D5-4190-B448-1B3E12536B8E}"/>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98" name="TextBox 97">
            <a:extLst>
              <a:ext uri="{FF2B5EF4-FFF2-40B4-BE49-F238E27FC236}">
                <a16:creationId xmlns:a16="http://schemas.microsoft.com/office/drawing/2014/main" id="{B6F6C224-1FF8-4BD0-B19D-0A63561C8455}"/>
              </a:ext>
            </a:extLst>
          </p:cNvPr>
          <p:cNvSpPr txBox="1"/>
          <p:nvPr/>
        </p:nvSpPr>
        <p:spPr>
          <a:xfrm>
            <a:off x="-3659" y="5794824"/>
            <a:ext cx="12192000" cy="921208"/>
          </a:xfrm>
          <a:prstGeom prst="rect">
            <a:avLst/>
          </a:prstGeom>
          <a:solidFill>
            <a:srgbClr val="F0F0F0"/>
          </a:solidFill>
        </p:spPr>
        <p:txBody>
          <a:bodyPr wrap="square" rtlCol="0" anchor="ctr">
            <a:noAutofit/>
          </a:bodyPr>
          <a:lstStyle/>
          <a:p>
            <a:pPr algn="ctr"/>
            <a:r>
              <a:rPr lang="en-US" sz="1900" b="1" i="1" dirty="0">
                <a:solidFill>
                  <a:srgbClr val="595959"/>
                </a:solidFill>
                <a:latin typeface="Arial" panose="020B0604020202020204" pitchFamily="34" charset="0"/>
                <a:cs typeface="Arial" panose="020B0604020202020204" pitchFamily="34" charset="0"/>
              </a:rPr>
              <a:t>CATALYS</a:t>
            </a:r>
            <a:r>
              <a:rPr lang="en-US" sz="1900" b="1" i="1" baseline="30000" dirty="0">
                <a:solidFill>
                  <a:srgbClr val="595959"/>
                </a:solidFill>
                <a:latin typeface="Arial" panose="020B0604020202020204" pitchFamily="34" charset="0"/>
                <a:cs typeface="Arial" panose="020B0604020202020204" pitchFamily="34" charset="0"/>
              </a:rPr>
              <a:t>TM</a:t>
            </a:r>
            <a:r>
              <a:rPr lang="en-US" sz="1900" b="1" i="1" dirty="0">
                <a:solidFill>
                  <a:srgbClr val="595959"/>
                </a:solidFill>
                <a:latin typeface="Arial" panose="020B0604020202020204" pitchFamily="34" charset="0"/>
                <a:cs typeface="Arial" panose="020B0604020202020204" pitchFamily="34" charset="0"/>
              </a:rPr>
              <a:t> </a:t>
            </a:r>
            <a:r>
              <a:rPr lang="en-US" sz="1900" b="1" i="1" dirty="0" err="1">
                <a:solidFill>
                  <a:srgbClr val="595959"/>
                </a:solidFill>
                <a:latin typeface="Arial" panose="020B0604020202020204" pitchFamily="34" charset="0"/>
                <a:cs typeface="Arial" panose="020B0604020202020204" pitchFamily="34" charset="0"/>
              </a:rPr>
              <a:t>cOS</a:t>
            </a:r>
            <a:r>
              <a:rPr lang="en-US" sz="1900" b="1" i="1" dirty="0">
                <a:solidFill>
                  <a:srgbClr val="595959"/>
                </a:solidFill>
                <a:latin typeface="Arial" panose="020B0604020202020204" pitchFamily="34" charset="0"/>
                <a:cs typeface="Arial" panose="020B0604020202020204" pitchFamily="34" charset="0"/>
              </a:rPr>
              <a:t> 6.0 can </a:t>
            </a:r>
            <a:r>
              <a:rPr lang="en-US" sz="1900" b="1" i="1" dirty="0">
                <a:solidFill>
                  <a:srgbClr val="C00000"/>
                </a:solidFill>
                <a:latin typeface="Arial" panose="020B0604020202020204" pitchFamily="34" charset="0"/>
                <a:cs typeface="Arial" panose="020B0604020202020204" pitchFamily="34" charset="0"/>
              </a:rPr>
              <a:t>save time </a:t>
            </a:r>
            <a:r>
              <a:rPr lang="en-US" sz="1900" b="1" i="1" dirty="0">
                <a:solidFill>
                  <a:srgbClr val="595959"/>
                </a:solidFill>
                <a:latin typeface="Arial" panose="020B0604020202020204" pitchFamily="34" charset="0"/>
                <a:cs typeface="Arial" panose="020B0604020202020204" pitchFamily="34" charset="0"/>
              </a:rPr>
              <a:t>and </a:t>
            </a:r>
            <a:r>
              <a:rPr lang="en-US" sz="1900" b="1" i="1" dirty="0">
                <a:solidFill>
                  <a:srgbClr val="C00000"/>
                </a:solidFill>
                <a:latin typeface="Arial" panose="020B0604020202020204" pitchFamily="34" charset="0"/>
                <a:cs typeface="Arial" panose="020B0604020202020204" pitchFamily="34" charset="0"/>
              </a:rPr>
              <a:t>reduce the risk of transcription errors**</a:t>
            </a:r>
          </a:p>
          <a:p>
            <a:pPr algn="ctr"/>
            <a:endParaRPr lang="en-CA" sz="1900" b="1" i="1" baseline="30000" dirty="0">
              <a:solidFill>
                <a:srgbClr val="C00000"/>
              </a:solidFill>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CA577C62-8B82-423C-8D18-6DCBADF87514}"/>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a:extLst>
              <a:ext uri="{FF2B5EF4-FFF2-40B4-BE49-F238E27FC236}">
                <a16:creationId xmlns:a16="http://schemas.microsoft.com/office/drawing/2014/main" id="{C314C493-3B6E-4031-B8F1-0BB768AA5604}"/>
              </a:ext>
            </a:extLst>
          </p:cNvPr>
          <p:cNvGrpSpPr/>
          <p:nvPr/>
        </p:nvGrpSpPr>
        <p:grpSpPr>
          <a:xfrm>
            <a:off x="367684" y="2658084"/>
            <a:ext cx="856795" cy="610273"/>
            <a:chOff x="817962" y="2442609"/>
            <a:chExt cx="856795" cy="610273"/>
          </a:xfrm>
        </p:grpSpPr>
        <p:sp>
          <p:nvSpPr>
            <p:cNvPr id="57" name="TextBox 56">
              <a:extLst>
                <a:ext uri="{FF2B5EF4-FFF2-40B4-BE49-F238E27FC236}">
                  <a16:creationId xmlns:a16="http://schemas.microsoft.com/office/drawing/2014/main" id="{EB56CDD8-9DC5-4C13-8D27-AADF53808A6F}"/>
                </a:ext>
              </a:extLst>
            </p:cNvPr>
            <p:cNvSpPr txBox="1"/>
            <p:nvPr/>
          </p:nvSpPr>
          <p:spPr>
            <a:xfrm>
              <a:off x="1031875" y="2442609"/>
              <a:ext cx="642882" cy="610273"/>
            </a:xfrm>
            <a:prstGeom prst="rect">
              <a:avLst/>
            </a:prstGeom>
            <a:noFill/>
          </p:spPr>
          <p:txBody>
            <a:bodyPr wrap="square" rtlCol="0" anchor="ctr">
              <a:noAutofit/>
            </a:bodyPr>
            <a:lstStyle/>
            <a:p>
              <a:pPr algn="r"/>
              <a:r>
                <a:rPr lang="en-CA" sz="1200" b="1" dirty="0">
                  <a:solidFill>
                    <a:srgbClr val="474C52"/>
                  </a:solidFill>
                  <a:latin typeface="Arial" panose="020B0604020202020204" pitchFamily="34" charset="0"/>
                  <a:cs typeface="Arial" panose="020B0604020202020204" pitchFamily="34" charset="0"/>
                </a:rPr>
                <a:t>Total </a:t>
              </a:r>
              <a:br>
                <a:rPr lang="en-CA" sz="1200" b="1" dirty="0">
                  <a:solidFill>
                    <a:srgbClr val="474C52"/>
                  </a:solidFill>
                  <a:latin typeface="Arial" panose="020B0604020202020204" pitchFamily="34" charset="0"/>
                  <a:cs typeface="Arial" panose="020B0604020202020204" pitchFamily="34" charset="0"/>
                </a:rPr>
              </a:br>
              <a:r>
                <a:rPr lang="en-CA" sz="1200" b="1" dirty="0">
                  <a:solidFill>
                    <a:srgbClr val="474C52"/>
                  </a:solidFill>
                  <a:latin typeface="Arial" panose="020B0604020202020204" pitchFamily="34" charset="0"/>
                  <a:cs typeface="Arial" panose="020B0604020202020204" pitchFamily="34" charset="0"/>
                </a:rPr>
                <a:t>steps</a:t>
              </a:r>
            </a:p>
          </p:txBody>
        </p:sp>
        <p:sp>
          <p:nvSpPr>
            <p:cNvPr id="3" name="Rectangle 2">
              <a:extLst>
                <a:ext uri="{FF2B5EF4-FFF2-40B4-BE49-F238E27FC236}">
                  <a16:creationId xmlns:a16="http://schemas.microsoft.com/office/drawing/2014/main" id="{F93AB02D-9445-4689-8396-31E7FA5236D5}"/>
                </a:ext>
              </a:extLst>
            </p:cNvPr>
            <p:cNvSpPr/>
            <p:nvPr/>
          </p:nvSpPr>
          <p:spPr>
            <a:xfrm>
              <a:off x="817962" y="2453537"/>
              <a:ext cx="412292" cy="584775"/>
            </a:xfrm>
            <a:prstGeom prst="rect">
              <a:avLst/>
            </a:prstGeom>
          </p:spPr>
          <p:txBody>
            <a:bodyPr wrap="none">
              <a:spAutoFit/>
            </a:bodyPr>
            <a:lstStyle/>
            <a:p>
              <a:pPr algn="r"/>
              <a:r>
                <a:rPr lang="en-CA" sz="3200" b="1" dirty="0">
                  <a:solidFill>
                    <a:srgbClr val="474C52"/>
                  </a:solidFill>
                  <a:latin typeface="Arial" panose="020B0604020202020204" pitchFamily="34" charset="0"/>
                  <a:cs typeface="Arial" panose="020B0604020202020204" pitchFamily="34" charset="0"/>
                </a:rPr>
                <a:t>5</a:t>
              </a:r>
              <a:endParaRPr lang="en-CA" sz="3200" dirty="0"/>
            </a:p>
          </p:txBody>
        </p:sp>
      </p:grpSp>
      <p:sp>
        <p:nvSpPr>
          <p:cNvPr id="121" name="TextBox 120">
            <a:extLst>
              <a:ext uri="{FF2B5EF4-FFF2-40B4-BE49-F238E27FC236}">
                <a16:creationId xmlns:a16="http://schemas.microsoft.com/office/drawing/2014/main" id="{B9FB3C05-A6E7-4F49-B0B8-59F4587C80D1}"/>
              </a:ext>
            </a:extLst>
          </p:cNvPr>
          <p:cNvSpPr txBox="1"/>
          <p:nvPr/>
        </p:nvSpPr>
        <p:spPr>
          <a:xfrm>
            <a:off x="111047" y="3348704"/>
            <a:ext cx="1209941" cy="610273"/>
          </a:xfrm>
          <a:prstGeom prst="rect">
            <a:avLst/>
          </a:prstGeom>
          <a:noFill/>
        </p:spPr>
        <p:txBody>
          <a:bodyPr wrap="square" rtlCol="0" anchor="ctr">
            <a:noAutofit/>
          </a:bodyPr>
          <a:lstStyle/>
          <a:p>
            <a:pPr algn="r"/>
            <a:r>
              <a:rPr lang="en-CA" sz="1200" b="1" dirty="0">
                <a:solidFill>
                  <a:srgbClr val="474C52"/>
                </a:solidFill>
                <a:latin typeface="Arial" panose="020B0604020202020204" pitchFamily="34" charset="0"/>
                <a:cs typeface="Arial" panose="020B0604020202020204" pitchFamily="34" charset="0"/>
              </a:rPr>
              <a:t>Extra time </a:t>
            </a:r>
            <a:r>
              <a:rPr lang="en-CA" sz="1100" dirty="0">
                <a:solidFill>
                  <a:srgbClr val="474C52"/>
                </a:solidFill>
                <a:latin typeface="Arial" panose="020B0604020202020204" pitchFamily="34" charset="0"/>
                <a:cs typeface="Arial" panose="020B0604020202020204" pitchFamily="34" charset="0"/>
              </a:rPr>
              <a:t>estimated</a:t>
            </a:r>
          </a:p>
          <a:p>
            <a:pPr algn="r"/>
            <a:r>
              <a:rPr lang="en-CA" sz="1100" dirty="0">
                <a:solidFill>
                  <a:srgbClr val="474C52"/>
                </a:solidFill>
                <a:latin typeface="Arial" panose="020B0604020202020204" pitchFamily="34" charset="0"/>
                <a:cs typeface="Arial" panose="020B0604020202020204" pitchFamily="34" charset="0"/>
              </a:rPr>
              <a:t>per case</a:t>
            </a:r>
          </a:p>
        </p:txBody>
      </p:sp>
      <p:sp>
        <p:nvSpPr>
          <p:cNvPr id="126" name="TextBox 125">
            <a:extLst>
              <a:ext uri="{FF2B5EF4-FFF2-40B4-BE49-F238E27FC236}">
                <a16:creationId xmlns:a16="http://schemas.microsoft.com/office/drawing/2014/main" id="{4F974665-388C-4C48-B01B-E652AC939EFF}"/>
              </a:ext>
            </a:extLst>
          </p:cNvPr>
          <p:cNvSpPr txBox="1"/>
          <p:nvPr/>
        </p:nvSpPr>
        <p:spPr>
          <a:xfrm>
            <a:off x="5478868" y="4326164"/>
            <a:ext cx="1260000" cy="612000"/>
          </a:xfrm>
          <a:prstGeom prst="rect">
            <a:avLst/>
          </a:prstGeom>
          <a:solidFill>
            <a:schemeClr val="bg1">
              <a:lumMod val="85000"/>
            </a:schemeClr>
          </a:solidFill>
        </p:spPr>
        <p:txBody>
          <a:bodyPr wrap="square" rtlCol="0" anchor="ctr">
            <a:noAutofit/>
          </a:bodyPr>
          <a:lstStyle/>
          <a:p>
            <a:pPr algn="ctr"/>
            <a:r>
              <a:rPr lang="en-US" sz="1200" dirty="0">
                <a:solidFill>
                  <a:srgbClr val="595959"/>
                </a:solidFill>
                <a:latin typeface="Arial" panose="020B0604020202020204" pitchFamily="34" charset="0"/>
                <a:cs typeface="Arial" panose="020B0604020202020204" pitchFamily="34" charset="0"/>
              </a:rPr>
              <a:t>Treatment planning</a:t>
            </a:r>
            <a:endParaRPr lang="en-CA" sz="1200" baseline="30000" dirty="0">
              <a:solidFill>
                <a:srgbClr val="595959"/>
              </a:solidFill>
              <a:latin typeface="Arial" panose="020B0604020202020204" pitchFamily="34" charset="0"/>
              <a:cs typeface="Arial" panose="020B0604020202020204" pitchFamily="34" charset="0"/>
            </a:endParaRPr>
          </a:p>
        </p:txBody>
      </p:sp>
      <p:sp>
        <p:nvSpPr>
          <p:cNvPr id="128" name="Arrow: Chevron 127">
            <a:extLst>
              <a:ext uri="{FF2B5EF4-FFF2-40B4-BE49-F238E27FC236}">
                <a16:creationId xmlns:a16="http://schemas.microsoft.com/office/drawing/2014/main" id="{88111555-F45F-4D0F-9A58-6F6011B2A69A}"/>
              </a:ext>
            </a:extLst>
          </p:cNvPr>
          <p:cNvSpPr/>
          <p:nvPr/>
        </p:nvSpPr>
        <p:spPr>
          <a:xfrm>
            <a:off x="6730350" y="4327008"/>
            <a:ext cx="315685" cy="612648"/>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TextBox 15">
            <a:extLst>
              <a:ext uri="{FF2B5EF4-FFF2-40B4-BE49-F238E27FC236}">
                <a16:creationId xmlns:a16="http://schemas.microsoft.com/office/drawing/2014/main" id="{F869490E-430B-4534-B058-CD0EEB6FAB75}"/>
              </a:ext>
            </a:extLst>
          </p:cNvPr>
          <p:cNvSpPr txBox="1"/>
          <p:nvPr/>
        </p:nvSpPr>
        <p:spPr>
          <a:xfrm>
            <a:off x="9436800" y="4615861"/>
            <a:ext cx="2173603" cy="699209"/>
          </a:xfrm>
          <a:prstGeom prst="rect">
            <a:avLst/>
          </a:prstGeom>
          <a:noFill/>
        </p:spPr>
        <p:txBody>
          <a:bodyPr wrap="square" rtlCol="0" anchor="t" anchorCtr="0">
            <a:noAutofit/>
          </a:bodyPr>
          <a:lstStyle/>
          <a:p>
            <a:pPr algn="ctr">
              <a:lnSpc>
                <a:spcPct val="90000"/>
              </a:lnSpc>
            </a:pPr>
            <a:r>
              <a:rPr lang="en-US" sz="1200" b="1" dirty="0">
                <a:solidFill>
                  <a:schemeClr val="tx1">
                    <a:lumMod val="75000"/>
                    <a:lumOff val="25000"/>
                  </a:schemeClr>
                </a:solidFill>
                <a:latin typeface="Arial" panose="020B0604020202020204" pitchFamily="34" charset="0"/>
                <a:cs typeface="Arial" panose="020B0604020202020204" pitchFamily="34" charset="0"/>
              </a:rPr>
              <a:t>total estimated time savings per case with CATALYS</a:t>
            </a:r>
            <a:r>
              <a:rPr lang="en-US" sz="1200" b="1" baseline="30000" dirty="0">
                <a:solidFill>
                  <a:schemeClr val="tx1">
                    <a:lumMod val="75000"/>
                    <a:lumOff val="25000"/>
                  </a:schemeClr>
                </a:solidFill>
                <a:latin typeface="Arial" panose="020B0604020202020204" pitchFamily="34" charset="0"/>
                <a:cs typeface="Arial" panose="020B0604020202020204" pitchFamily="34" charset="0"/>
              </a:rPr>
              <a:t>TM</a:t>
            </a:r>
            <a:r>
              <a:rPr lang="en-US" sz="1200" b="1" dirty="0">
                <a:solidFill>
                  <a:schemeClr val="tx1">
                    <a:lumMod val="75000"/>
                    <a:lumOff val="25000"/>
                  </a:schemeClr>
                </a:solidFill>
                <a:latin typeface="Arial" panose="020B0604020202020204" pitchFamily="34" charset="0"/>
                <a:cs typeface="Arial" panose="020B0604020202020204" pitchFamily="34" charset="0"/>
              </a:rPr>
              <a:t> </a:t>
            </a:r>
            <a:r>
              <a:rPr lang="en-US" sz="1200" b="1" dirty="0" err="1">
                <a:solidFill>
                  <a:schemeClr val="tx1">
                    <a:lumMod val="75000"/>
                    <a:lumOff val="25000"/>
                  </a:schemeClr>
                </a:solidFill>
                <a:latin typeface="Arial" panose="020B0604020202020204" pitchFamily="34" charset="0"/>
                <a:cs typeface="Arial" panose="020B0604020202020204" pitchFamily="34" charset="0"/>
              </a:rPr>
              <a:t>cOS</a:t>
            </a:r>
            <a:r>
              <a:rPr lang="en-US" sz="1200" b="1" dirty="0">
                <a:solidFill>
                  <a:schemeClr val="tx1">
                    <a:lumMod val="75000"/>
                    <a:lumOff val="25000"/>
                  </a:schemeClr>
                </a:solidFill>
                <a:latin typeface="Arial" panose="020B0604020202020204" pitchFamily="34" charset="0"/>
                <a:cs typeface="Arial" panose="020B0604020202020204" pitchFamily="34" charset="0"/>
              </a:rPr>
              <a:t> 6.0*</a:t>
            </a:r>
          </a:p>
        </p:txBody>
      </p:sp>
      <p:sp>
        <p:nvSpPr>
          <p:cNvPr id="9" name="Rectangle 8">
            <a:extLst>
              <a:ext uri="{FF2B5EF4-FFF2-40B4-BE49-F238E27FC236}">
                <a16:creationId xmlns:a16="http://schemas.microsoft.com/office/drawing/2014/main" id="{4F1B61DE-3344-419E-A7F4-9CDD0CDAAE8E}"/>
              </a:ext>
            </a:extLst>
          </p:cNvPr>
          <p:cNvSpPr/>
          <p:nvPr/>
        </p:nvSpPr>
        <p:spPr>
          <a:xfrm>
            <a:off x="9199570" y="4222420"/>
            <a:ext cx="3017384" cy="400110"/>
          </a:xfrm>
          <a:prstGeom prst="rect">
            <a:avLst/>
          </a:prstGeom>
        </p:spPr>
        <p:txBody>
          <a:bodyPr wrap="square">
            <a:spAutoFit/>
          </a:bodyPr>
          <a:lstStyle/>
          <a:p>
            <a:r>
              <a:rPr lang="en-US" b="1" dirty="0">
                <a:solidFill>
                  <a:srgbClr val="C00000"/>
                </a:solidFill>
                <a:latin typeface="Arial" panose="020B0604020202020204" pitchFamily="34" charset="0"/>
                <a:cs typeface="Arial" panose="020B0604020202020204" pitchFamily="34" charset="0"/>
              </a:rPr>
              <a:t>Up to </a:t>
            </a:r>
            <a:r>
              <a:rPr lang="en-US" sz="2000" b="1" dirty="0">
                <a:solidFill>
                  <a:srgbClr val="C00000"/>
                </a:solidFill>
                <a:latin typeface="Arial" panose="020B0604020202020204" pitchFamily="34" charset="0"/>
                <a:cs typeface="Arial" panose="020B0604020202020204" pitchFamily="34" charset="0"/>
              </a:rPr>
              <a:t>27 minutes </a:t>
            </a:r>
            <a:r>
              <a:rPr lang="en-US" b="1" dirty="0">
                <a:solidFill>
                  <a:srgbClr val="C00000"/>
                </a:solidFill>
                <a:latin typeface="Arial" panose="020B0604020202020204" pitchFamily="34" charset="0"/>
                <a:cs typeface="Arial" panose="020B0604020202020204" pitchFamily="34" charset="0"/>
              </a:rPr>
              <a:t>saved </a:t>
            </a:r>
            <a:endParaRPr lang="en-CA" dirty="0"/>
          </a:p>
        </p:txBody>
      </p:sp>
      <p:grpSp>
        <p:nvGrpSpPr>
          <p:cNvPr id="142" name="Group 141">
            <a:extLst>
              <a:ext uri="{FF2B5EF4-FFF2-40B4-BE49-F238E27FC236}">
                <a16:creationId xmlns:a16="http://schemas.microsoft.com/office/drawing/2014/main" id="{54938E31-B2BC-46F9-A07C-620A5B52E034}"/>
              </a:ext>
            </a:extLst>
          </p:cNvPr>
          <p:cNvGrpSpPr/>
          <p:nvPr/>
        </p:nvGrpSpPr>
        <p:grpSpPr>
          <a:xfrm>
            <a:off x="8489845" y="4297783"/>
            <a:ext cx="736627" cy="660464"/>
            <a:chOff x="6038562" y="5174116"/>
            <a:chExt cx="326700" cy="326699"/>
          </a:xfrm>
        </p:grpSpPr>
        <p:pic>
          <p:nvPicPr>
            <p:cNvPr id="143" name="Graphic 142">
              <a:extLst>
                <a:ext uri="{FF2B5EF4-FFF2-40B4-BE49-F238E27FC236}">
                  <a16:creationId xmlns:a16="http://schemas.microsoft.com/office/drawing/2014/main" id="{964B814E-00B5-4B77-845A-54D80F0DA4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8562" y="5259833"/>
              <a:ext cx="326700" cy="240219"/>
            </a:xfrm>
            <a:prstGeom prst="rect">
              <a:avLst/>
            </a:prstGeom>
          </p:spPr>
        </p:pic>
        <p:pic>
          <p:nvPicPr>
            <p:cNvPr id="144" name="Graphic 143">
              <a:extLst>
                <a:ext uri="{FF2B5EF4-FFF2-40B4-BE49-F238E27FC236}">
                  <a16:creationId xmlns:a16="http://schemas.microsoft.com/office/drawing/2014/main" id="{2DB2882A-DC06-419E-AA87-D4D603CF68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9143" y="5202062"/>
              <a:ext cx="105697" cy="86480"/>
            </a:xfrm>
            <a:prstGeom prst="rect">
              <a:avLst/>
            </a:prstGeom>
          </p:spPr>
        </p:pic>
        <p:pic>
          <p:nvPicPr>
            <p:cNvPr id="145" name="Graphic 144">
              <a:extLst>
                <a:ext uri="{FF2B5EF4-FFF2-40B4-BE49-F238E27FC236}">
                  <a16:creationId xmlns:a16="http://schemas.microsoft.com/office/drawing/2014/main" id="{E71D9174-ADF7-488A-8775-B9C2A5518B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8633" y="5174116"/>
              <a:ext cx="153741" cy="326699"/>
            </a:xfrm>
            <a:prstGeom prst="rect">
              <a:avLst/>
            </a:prstGeom>
          </p:spPr>
        </p:pic>
      </p:grpSp>
      <p:sp>
        <p:nvSpPr>
          <p:cNvPr id="132" name="Arrow: Chevron 131">
            <a:extLst>
              <a:ext uri="{FF2B5EF4-FFF2-40B4-BE49-F238E27FC236}">
                <a16:creationId xmlns:a16="http://schemas.microsoft.com/office/drawing/2014/main" id="{B7D0B3A9-972C-4BAD-822E-C1DA2D391842}"/>
              </a:ext>
            </a:extLst>
          </p:cNvPr>
          <p:cNvSpPr/>
          <p:nvPr/>
        </p:nvSpPr>
        <p:spPr>
          <a:xfrm>
            <a:off x="3245187" y="4320070"/>
            <a:ext cx="315685" cy="61205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8" name="Arrow: Chevron 77">
            <a:extLst>
              <a:ext uri="{FF2B5EF4-FFF2-40B4-BE49-F238E27FC236}">
                <a16:creationId xmlns:a16="http://schemas.microsoft.com/office/drawing/2014/main" id="{BDB5DF31-5FA4-4927-ADD9-7AA224200AE4}"/>
              </a:ext>
            </a:extLst>
          </p:cNvPr>
          <p:cNvSpPr/>
          <p:nvPr/>
        </p:nvSpPr>
        <p:spPr>
          <a:xfrm>
            <a:off x="3839616" y="4320070"/>
            <a:ext cx="315685" cy="612000"/>
          </a:xfrm>
          <a:prstGeom prst="chevron">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9" name="Arrow: Chevron 78">
            <a:extLst>
              <a:ext uri="{FF2B5EF4-FFF2-40B4-BE49-F238E27FC236}">
                <a16:creationId xmlns:a16="http://schemas.microsoft.com/office/drawing/2014/main" id="{477B8DC5-AEDE-4D6B-AE04-BDDCED5E7CD2}"/>
              </a:ext>
            </a:extLst>
          </p:cNvPr>
          <p:cNvSpPr/>
          <p:nvPr/>
        </p:nvSpPr>
        <p:spPr>
          <a:xfrm>
            <a:off x="4039772" y="4320070"/>
            <a:ext cx="315685" cy="612000"/>
          </a:xfrm>
          <a:prstGeom prst="chevron">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1" name="Arrow: Chevron 80">
            <a:extLst>
              <a:ext uri="{FF2B5EF4-FFF2-40B4-BE49-F238E27FC236}">
                <a16:creationId xmlns:a16="http://schemas.microsoft.com/office/drawing/2014/main" id="{C93C8E02-4DCF-4C67-A223-E7D75D21556C}"/>
              </a:ext>
            </a:extLst>
          </p:cNvPr>
          <p:cNvSpPr/>
          <p:nvPr/>
        </p:nvSpPr>
        <p:spPr>
          <a:xfrm>
            <a:off x="3439304" y="4320070"/>
            <a:ext cx="315685" cy="612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2" name="Arrow: Chevron 81">
            <a:extLst>
              <a:ext uri="{FF2B5EF4-FFF2-40B4-BE49-F238E27FC236}">
                <a16:creationId xmlns:a16="http://schemas.microsoft.com/office/drawing/2014/main" id="{865171FD-E5C7-4F0D-A30E-F0C62017C9A9}"/>
              </a:ext>
            </a:extLst>
          </p:cNvPr>
          <p:cNvSpPr/>
          <p:nvPr/>
        </p:nvSpPr>
        <p:spPr>
          <a:xfrm>
            <a:off x="3639460" y="4320070"/>
            <a:ext cx="315685" cy="612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4" name="Arrow: Chevron 83">
            <a:extLst>
              <a:ext uri="{FF2B5EF4-FFF2-40B4-BE49-F238E27FC236}">
                <a16:creationId xmlns:a16="http://schemas.microsoft.com/office/drawing/2014/main" id="{15DF2BF7-C2F7-4C56-B5DB-D00177918B4F}"/>
              </a:ext>
            </a:extLst>
          </p:cNvPr>
          <p:cNvSpPr/>
          <p:nvPr/>
        </p:nvSpPr>
        <p:spPr>
          <a:xfrm>
            <a:off x="4239928" y="4320070"/>
            <a:ext cx="315685" cy="612000"/>
          </a:xfrm>
          <a:prstGeom prst="chevron">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5" name="Arrow: Chevron 84">
            <a:extLst>
              <a:ext uri="{FF2B5EF4-FFF2-40B4-BE49-F238E27FC236}">
                <a16:creationId xmlns:a16="http://schemas.microsoft.com/office/drawing/2014/main" id="{2D357CB3-F696-46B7-B4C0-5F7909B623B5}"/>
              </a:ext>
            </a:extLst>
          </p:cNvPr>
          <p:cNvSpPr/>
          <p:nvPr/>
        </p:nvSpPr>
        <p:spPr>
          <a:xfrm>
            <a:off x="4440084" y="4320070"/>
            <a:ext cx="315685" cy="612000"/>
          </a:xfrm>
          <a:prstGeom prst="chevron">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7" name="Arrow: Chevron 86">
            <a:extLst>
              <a:ext uri="{FF2B5EF4-FFF2-40B4-BE49-F238E27FC236}">
                <a16:creationId xmlns:a16="http://schemas.microsoft.com/office/drawing/2014/main" id="{9182FA5B-30FA-4C8D-B17D-AA6477E8130B}"/>
              </a:ext>
            </a:extLst>
          </p:cNvPr>
          <p:cNvSpPr/>
          <p:nvPr/>
        </p:nvSpPr>
        <p:spPr>
          <a:xfrm>
            <a:off x="4640240" y="4320070"/>
            <a:ext cx="315685" cy="612000"/>
          </a:xfrm>
          <a:prstGeom prst="chevron">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8" name="Arrow: Chevron 87">
            <a:extLst>
              <a:ext uri="{FF2B5EF4-FFF2-40B4-BE49-F238E27FC236}">
                <a16:creationId xmlns:a16="http://schemas.microsoft.com/office/drawing/2014/main" id="{E0D8E0D9-24CE-426D-B332-EC44AA274131}"/>
              </a:ext>
            </a:extLst>
          </p:cNvPr>
          <p:cNvSpPr/>
          <p:nvPr/>
        </p:nvSpPr>
        <p:spPr>
          <a:xfrm>
            <a:off x="4840396" y="4320070"/>
            <a:ext cx="315685" cy="612000"/>
          </a:xfrm>
          <a:prstGeom prst="chevron">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TextBox 76">
            <a:extLst>
              <a:ext uri="{FF2B5EF4-FFF2-40B4-BE49-F238E27FC236}">
                <a16:creationId xmlns:a16="http://schemas.microsoft.com/office/drawing/2014/main" id="{C5F19949-B48D-48C3-8FF4-6BCCF260D368}"/>
              </a:ext>
            </a:extLst>
          </p:cNvPr>
          <p:cNvSpPr txBox="1"/>
          <p:nvPr/>
        </p:nvSpPr>
        <p:spPr>
          <a:xfrm>
            <a:off x="227588" y="5309619"/>
            <a:ext cx="11729506" cy="584775"/>
          </a:xfrm>
          <a:prstGeom prst="rect">
            <a:avLst/>
          </a:prstGeom>
          <a:noFill/>
        </p:spPr>
        <p:txBody>
          <a:bodyPr wrap="square" rtlCol="0">
            <a:spAutoFit/>
          </a:bodyPr>
          <a:lstStyle/>
          <a:p>
            <a:pPr algn="ctr"/>
            <a:r>
              <a:rPr lang="en-US" sz="1200" dirty="0">
                <a:solidFill>
                  <a:srgbClr val="595959"/>
                </a:solidFill>
                <a:latin typeface="Arial" panose="020B0604020202020204" pitchFamily="34" charset="0"/>
                <a:cs typeface="Arial" panose="020B0604020202020204" pitchFamily="34" charset="0"/>
              </a:rPr>
              <a:t>*Time estimates by cataract surgeons based on iris registration procedure conducted with Cassini device in conjunction with CATALYS™ System use. Reflects the maximum time savings estimated by KOLs (n = 9 surgeons).</a:t>
            </a:r>
            <a:r>
              <a:rPr lang="en-US" sz="1200" baseline="30000" dirty="0">
                <a:solidFill>
                  <a:srgbClr val="595959"/>
                </a:solidFill>
                <a:latin typeface="Arial" panose="020B0604020202020204" pitchFamily="34" charset="0"/>
                <a:cs typeface="Arial" panose="020B0604020202020204" pitchFamily="34" charset="0"/>
              </a:rPr>
              <a:t>23</a:t>
            </a:r>
            <a:r>
              <a:rPr lang="en-US" sz="1200" dirty="0">
                <a:solidFill>
                  <a:srgbClr val="595959"/>
                </a:solidFill>
                <a:latin typeface="Arial" panose="020B0604020202020204" pitchFamily="34" charset="0"/>
                <a:cs typeface="Arial" panose="020B0604020202020204" pitchFamily="34" charset="0"/>
              </a:rPr>
              <a:t> </a:t>
            </a:r>
          </a:p>
          <a:p>
            <a:endParaRPr lang="en-US" sz="80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51E81CD-11AA-44AA-816B-4880D90F16C1}"/>
              </a:ext>
            </a:extLst>
          </p:cNvPr>
          <p:cNvSpPr txBox="1"/>
          <p:nvPr/>
        </p:nvSpPr>
        <p:spPr>
          <a:xfrm>
            <a:off x="1992680" y="4319859"/>
            <a:ext cx="1260000" cy="612648"/>
          </a:xfrm>
          <a:prstGeom prst="rect">
            <a:avLst/>
          </a:prstGeom>
          <a:solidFill>
            <a:schemeClr val="tx1">
              <a:lumMod val="50000"/>
              <a:lumOff val="50000"/>
            </a:schemeClr>
          </a:solidFill>
        </p:spPr>
        <p:txBody>
          <a:bodyPr wrap="square" rtlCol="0" anchor="ctr">
            <a:noAutofit/>
          </a:bodyPr>
          <a:lstStyle/>
          <a:p>
            <a:pPr algn="ctr"/>
            <a:r>
              <a:rPr lang="en-US" sz="1200" dirty="0">
                <a:solidFill>
                  <a:schemeClr val="bg1"/>
                </a:solidFill>
                <a:latin typeface="Arial" panose="020B0604020202020204" pitchFamily="34" charset="0"/>
                <a:cs typeface="Arial" panose="020B0604020202020204" pitchFamily="34" charset="0"/>
              </a:rPr>
              <a:t>Preoperative diagnostics</a:t>
            </a:r>
            <a:endParaRPr lang="en-CA" sz="1200" dirty="0">
              <a:solidFill>
                <a:schemeClr val="bg1"/>
              </a:solidFill>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411260C4-5FAF-4C1A-9465-EAB7F6092811}"/>
              </a:ext>
            </a:extLst>
          </p:cNvPr>
          <p:cNvCxnSpPr>
            <a:cxnSpLocks/>
          </p:cNvCxnSpPr>
          <p:nvPr/>
        </p:nvCxnSpPr>
        <p:spPr>
          <a:xfrm>
            <a:off x="5344274" y="4112857"/>
            <a:ext cx="6696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F39A8B9-24AE-4D07-B6D0-121A9E8A3E1B}"/>
              </a:ext>
            </a:extLst>
          </p:cNvPr>
          <p:cNvCxnSpPr>
            <a:cxnSpLocks/>
          </p:cNvCxnSpPr>
          <p:nvPr/>
        </p:nvCxnSpPr>
        <p:spPr>
          <a:xfrm>
            <a:off x="338650" y="4112857"/>
            <a:ext cx="493107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E371EA8-EA62-42BC-9285-920E6113D880}"/>
              </a:ext>
            </a:extLst>
          </p:cNvPr>
          <p:cNvSpPr txBox="1"/>
          <p:nvPr/>
        </p:nvSpPr>
        <p:spPr>
          <a:xfrm>
            <a:off x="1299162" y="4387127"/>
            <a:ext cx="479282" cy="612000"/>
          </a:xfrm>
          <a:prstGeom prst="rect">
            <a:avLst/>
          </a:prstGeom>
          <a:solidFill>
            <a:srgbClr val="C00000"/>
          </a:solidFill>
        </p:spPr>
        <p:txBody>
          <a:bodyPr vert="vert270" wrap="square" rtlCol="0" anchor="ctr">
            <a:noAutofit/>
          </a:bodyPr>
          <a:lstStyle/>
          <a:p>
            <a:pPr algn="ctr"/>
            <a:r>
              <a:rPr lang="en-US" sz="1050" b="1" dirty="0">
                <a:solidFill>
                  <a:schemeClr val="bg1"/>
                </a:solidFill>
                <a:latin typeface="Arial" panose="020B0604020202020204" pitchFamily="34" charset="0"/>
                <a:cs typeface="Arial" panose="020B0604020202020204" pitchFamily="34" charset="0"/>
              </a:rPr>
              <a:t>With cOS 6.0 </a:t>
            </a:r>
            <a:endParaRPr lang="en-CA" sz="1050" b="1" dirty="0">
              <a:solidFill>
                <a:schemeClr val="bg1"/>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3F9B1FDA-1001-4FAA-AE19-DC441AD746F9}"/>
              </a:ext>
            </a:extLst>
          </p:cNvPr>
          <p:cNvSpPr txBox="1"/>
          <p:nvPr/>
        </p:nvSpPr>
        <p:spPr>
          <a:xfrm>
            <a:off x="1294544" y="2637028"/>
            <a:ext cx="460230" cy="1316736"/>
          </a:xfrm>
          <a:prstGeom prst="rect">
            <a:avLst/>
          </a:prstGeom>
          <a:solidFill>
            <a:srgbClr val="484C55"/>
          </a:solidFill>
        </p:spPr>
        <p:txBody>
          <a:bodyPr vert="vert270" wrap="square" rtlCol="0" anchor="ctr">
            <a:noAutofit/>
          </a:bodyPr>
          <a:lstStyle/>
          <a:p>
            <a:pPr algn="ctr"/>
            <a:r>
              <a:rPr lang="en-US" sz="1050" b="1" dirty="0">
                <a:solidFill>
                  <a:schemeClr val="bg1"/>
                </a:solidFill>
                <a:latin typeface="Arial" panose="020B0604020202020204" pitchFamily="34" charset="0"/>
                <a:cs typeface="Arial" panose="020B0604020202020204" pitchFamily="34" charset="0"/>
              </a:rPr>
              <a:t>Without cOS 6.0</a:t>
            </a:r>
            <a:endParaRPr lang="en-CA" sz="105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2369A38-BC63-48D9-9464-3F60DA0EE739}"/>
              </a:ext>
            </a:extLst>
          </p:cNvPr>
          <p:cNvSpPr txBox="1"/>
          <p:nvPr/>
        </p:nvSpPr>
        <p:spPr>
          <a:xfrm>
            <a:off x="3597146" y="3341426"/>
            <a:ext cx="1242922" cy="646331"/>
          </a:xfrm>
          <a:prstGeom prst="rect">
            <a:avLst/>
          </a:prstGeom>
          <a:noFill/>
        </p:spPr>
        <p:txBody>
          <a:bodyPr wrap="square" rtlCol="0">
            <a:spAutoFit/>
          </a:bodyPr>
          <a:lstStyle/>
          <a:p>
            <a:pPr algn="r"/>
            <a:r>
              <a:rPr lang="en-US" sz="1200" b="1" dirty="0">
                <a:solidFill>
                  <a:schemeClr val="tx1">
                    <a:lumMod val="75000"/>
                    <a:lumOff val="25000"/>
                  </a:schemeClr>
                </a:solidFill>
                <a:latin typeface="Arial" panose="020B0604020202020204" pitchFamily="34" charset="0"/>
                <a:cs typeface="Arial" panose="020B0604020202020204" pitchFamily="34" charset="0"/>
              </a:rPr>
              <a:t>Up to </a:t>
            </a:r>
            <a:br>
              <a:rPr lang="en-US" sz="1200" b="1" dirty="0">
                <a:solidFill>
                  <a:schemeClr val="tx1">
                    <a:lumMod val="75000"/>
                    <a:lumOff val="25000"/>
                  </a:schemeClr>
                </a:solidFill>
                <a:latin typeface="Arial" panose="020B0604020202020204" pitchFamily="34" charset="0"/>
                <a:cs typeface="Arial" panose="020B0604020202020204" pitchFamily="34" charset="0"/>
              </a:rPr>
            </a:br>
            <a:r>
              <a:rPr lang="en-US" sz="1200" b="1" dirty="0">
                <a:solidFill>
                  <a:schemeClr val="tx1">
                    <a:lumMod val="75000"/>
                    <a:lumOff val="25000"/>
                  </a:schemeClr>
                </a:solidFill>
                <a:latin typeface="Arial" panose="020B0604020202020204" pitchFamily="34" charset="0"/>
                <a:cs typeface="Arial" panose="020B0604020202020204" pitchFamily="34" charset="0"/>
              </a:rPr>
              <a:t>15 min </a:t>
            </a:r>
            <a:br>
              <a:rPr lang="en-US" sz="1200" b="1" dirty="0">
                <a:solidFill>
                  <a:schemeClr val="tx1">
                    <a:lumMod val="75000"/>
                    <a:lumOff val="25000"/>
                  </a:schemeClr>
                </a:solidFill>
                <a:latin typeface="Arial" panose="020B0604020202020204" pitchFamily="34" charset="0"/>
                <a:cs typeface="Arial" panose="020B0604020202020204" pitchFamily="34" charset="0"/>
              </a:rPr>
            </a:br>
            <a:r>
              <a:rPr lang="en-US" sz="1200" b="1" dirty="0">
                <a:solidFill>
                  <a:schemeClr val="tx1">
                    <a:lumMod val="75000"/>
                    <a:lumOff val="25000"/>
                  </a:schemeClr>
                </a:solidFill>
                <a:latin typeface="Arial" panose="020B0604020202020204" pitchFamily="34" charset="0"/>
                <a:cs typeface="Arial" panose="020B0604020202020204" pitchFamily="34" charset="0"/>
              </a:rPr>
              <a:t>Surgeon</a:t>
            </a:r>
            <a:endParaRPr lang="en-CA"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0" name="Plus Sign 69">
            <a:extLst>
              <a:ext uri="{FF2B5EF4-FFF2-40B4-BE49-F238E27FC236}">
                <a16:creationId xmlns:a16="http://schemas.microsoft.com/office/drawing/2014/main" id="{5021D7B3-BE0F-45D9-B376-858869C5F567}"/>
              </a:ext>
            </a:extLst>
          </p:cNvPr>
          <p:cNvSpPr/>
          <p:nvPr/>
        </p:nvSpPr>
        <p:spPr>
          <a:xfrm>
            <a:off x="3558408" y="3434472"/>
            <a:ext cx="482216" cy="460239"/>
          </a:xfrm>
          <a:prstGeom prst="mathPlus">
            <a:avLst/>
          </a:prstGeom>
          <a:solidFill>
            <a:srgbClr val="C00000"/>
          </a:solidFill>
          <a:ln w="1400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4" name="Plus Sign 73">
            <a:extLst>
              <a:ext uri="{FF2B5EF4-FFF2-40B4-BE49-F238E27FC236}">
                <a16:creationId xmlns:a16="http://schemas.microsoft.com/office/drawing/2014/main" id="{00425606-F4B2-413D-B158-4D8D121124D1}"/>
              </a:ext>
            </a:extLst>
          </p:cNvPr>
          <p:cNvSpPr/>
          <p:nvPr/>
        </p:nvSpPr>
        <p:spPr>
          <a:xfrm>
            <a:off x="5472653" y="3434472"/>
            <a:ext cx="482216" cy="460239"/>
          </a:xfrm>
          <a:prstGeom prst="mathPlus">
            <a:avLst/>
          </a:prstGeom>
          <a:solidFill>
            <a:srgbClr val="C00000"/>
          </a:solidFill>
          <a:ln w="1400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5" name="Plus Sign 74">
            <a:extLst>
              <a:ext uri="{FF2B5EF4-FFF2-40B4-BE49-F238E27FC236}">
                <a16:creationId xmlns:a16="http://schemas.microsoft.com/office/drawing/2014/main" id="{D1E06D71-9323-4A87-AFD8-0D4CB715C04C}"/>
              </a:ext>
            </a:extLst>
          </p:cNvPr>
          <p:cNvSpPr/>
          <p:nvPr/>
        </p:nvSpPr>
        <p:spPr>
          <a:xfrm>
            <a:off x="7046035" y="3434472"/>
            <a:ext cx="482216" cy="460239"/>
          </a:xfrm>
          <a:prstGeom prst="mathPlus">
            <a:avLst/>
          </a:prstGeom>
          <a:solidFill>
            <a:srgbClr val="C00000"/>
          </a:solidFill>
          <a:ln w="1400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6" name="TextBox 65">
            <a:extLst>
              <a:ext uri="{FF2B5EF4-FFF2-40B4-BE49-F238E27FC236}">
                <a16:creationId xmlns:a16="http://schemas.microsoft.com/office/drawing/2014/main" id="{BF49D0CF-9C7F-4BF1-872C-8059A2F47403}"/>
              </a:ext>
            </a:extLst>
          </p:cNvPr>
          <p:cNvSpPr txBox="1"/>
          <p:nvPr/>
        </p:nvSpPr>
        <p:spPr>
          <a:xfrm>
            <a:off x="4824" y="6342017"/>
            <a:ext cx="12195658" cy="400110"/>
          </a:xfrm>
          <a:prstGeom prst="rect">
            <a:avLst/>
          </a:prstGeom>
          <a:noFill/>
        </p:spPr>
        <p:txBody>
          <a:bodyPr wrap="square" lIns="45720" tIns="45720" rIns="45720" bIns="45720" rtlCol="0">
            <a:spAutoFit/>
          </a:bodyPr>
          <a:lstStyle/>
          <a:p>
            <a:pPr>
              <a:tabLst>
                <a:tab pos="230188" algn="l"/>
              </a:tabLst>
            </a:pPr>
            <a:r>
              <a:rPr lang="en-US" sz="1000" dirty="0">
                <a:solidFill>
                  <a:schemeClr val="tx1">
                    <a:lumMod val="75000"/>
                    <a:lumOff val="25000"/>
                  </a:schemeClr>
                </a:solidFill>
                <a:latin typeface="Arial" panose="020B0604020202020204" pitchFamily="34" charset="0"/>
                <a:cs typeface="Arial" panose="020B0604020202020204" pitchFamily="34" charset="0"/>
              </a:rPr>
              <a:t>** Workflow improvement compared to manual marking of the eye and manual calculation, transcription, and entry of data into the treatment plan. Import of preoperative diagnostic data eliminates manual transcription errors between devices.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14</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763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50BD5E7-2E43-42FF-9CD2-13E11941E8C6}"/>
              </a:ext>
            </a:extLst>
          </p:cNvPr>
          <p:cNvSpPr/>
          <p:nvPr/>
        </p:nvSpPr>
        <p:spPr>
          <a:xfrm>
            <a:off x="3839223" y="2177409"/>
            <a:ext cx="7970995" cy="3010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99203E4A-ECFF-48EC-A29F-ED9D0CC81387}"/>
              </a:ext>
            </a:extLst>
          </p:cNvPr>
          <p:cNvSpPr/>
          <p:nvPr/>
        </p:nvSpPr>
        <p:spPr>
          <a:xfrm>
            <a:off x="8248851" y="4175701"/>
            <a:ext cx="3591503" cy="100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a:extLst>
              <a:ext uri="{FF2B5EF4-FFF2-40B4-BE49-F238E27FC236}">
                <a16:creationId xmlns:a16="http://schemas.microsoft.com/office/drawing/2014/main" id="{23345EE6-B6FB-4633-93FF-84DBFCEA3CAC}"/>
              </a:ext>
            </a:extLst>
          </p:cNvPr>
          <p:cNvSpPr txBox="1"/>
          <p:nvPr/>
        </p:nvSpPr>
        <p:spPr>
          <a:xfrm>
            <a:off x="3910397" y="2233702"/>
            <a:ext cx="7899821" cy="338554"/>
          </a:xfrm>
          <a:prstGeom prst="rect">
            <a:avLst/>
          </a:prstGeom>
          <a:noFill/>
        </p:spPr>
        <p:txBody>
          <a:bodyPr wrap="square" rtlCol="0">
            <a:spAutoFit/>
          </a:bodyPr>
          <a:lstStyle/>
          <a:p>
            <a:r>
              <a:rPr lang="en-US" sz="1600" b="1" dirty="0">
                <a:solidFill>
                  <a:srgbClr val="595959"/>
                </a:solidFill>
                <a:latin typeface="Arial" panose="020B0604020202020204" pitchFamily="34" charset="0"/>
                <a:cs typeface="Arial" panose="020B0604020202020204" pitchFamily="34" charset="0"/>
              </a:rPr>
              <a:t>Surgery day</a:t>
            </a:r>
            <a:endParaRPr lang="en-CA" sz="1600" b="1" dirty="0">
              <a:solidFill>
                <a:srgbClr val="595959"/>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A0E74087-C257-4DAE-845C-A7CD7442BC24}"/>
              </a:ext>
            </a:extLst>
          </p:cNvPr>
          <p:cNvSpPr/>
          <p:nvPr/>
        </p:nvSpPr>
        <p:spPr>
          <a:xfrm>
            <a:off x="1854094" y="2177411"/>
            <a:ext cx="1881443" cy="3010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26A21C97-480C-4395-88D0-D6D8483AAEA1}"/>
              </a:ext>
            </a:extLst>
          </p:cNvPr>
          <p:cNvSpPr/>
          <p:nvPr/>
        </p:nvSpPr>
        <p:spPr>
          <a:xfrm>
            <a:off x="0" y="115656"/>
            <a:ext cx="12192000" cy="16240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dirty="0">
                <a:solidFill>
                  <a:srgbClr val="474C52"/>
                </a:solidFill>
                <a:latin typeface="Arial" panose="020B0604020202020204" pitchFamily="34" charset="0"/>
                <a:cs typeface="Arial" panose="020B0604020202020204" pitchFamily="34" charset="0"/>
              </a:rPr>
              <a:t>CATALYS</a:t>
            </a:r>
            <a:r>
              <a:rPr lang="en-US" sz="2400" b="1" baseline="30000" dirty="0">
                <a:solidFill>
                  <a:srgbClr val="474C52"/>
                </a:solidFill>
                <a:latin typeface="Arial" panose="020B0604020202020204" pitchFamily="34" charset="0"/>
                <a:cs typeface="Arial" panose="020B0604020202020204" pitchFamily="34" charset="0"/>
              </a:rPr>
              <a:t>TM</a:t>
            </a:r>
            <a:r>
              <a:rPr lang="en-US" sz="2400" b="1" dirty="0">
                <a:solidFill>
                  <a:srgbClr val="474C52"/>
                </a:solidFill>
                <a:latin typeface="Arial" panose="020B0604020202020204" pitchFamily="34" charset="0"/>
                <a:cs typeface="Arial" panose="020B0604020202020204" pitchFamily="34" charset="0"/>
              </a:rPr>
              <a:t> </a:t>
            </a:r>
            <a:r>
              <a:rPr lang="en-US" sz="2400" b="1" dirty="0" err="1">
                <a:solidFill>
                  <a:srgbClr val="474C52"/>
                </a:solidFill>
                <a:latin typeface="Arial" panose="020B0604020202020204" pitchFamily="34" charset="0"/>
                <a:cs typeface="Arial" panose="020B0604020202020204" pitchFamily="34" charset="0"/>
              </a:rPr>
              <a:t>cOS</a:t>
            </a:r>
            <a:r>
              <a:rPr lang="en-US" sz="2400" b="1" dirty="0">
                <a:solidFill>
                  <a:srgbClr val="474C52"/>
                </a:solidFill>
                <a:latin typeface="Arial" panose="020B0604020202020204" pitchFamily="34" charset="0"/>
                <a:cs typeface="Arial" panose="020B0604020202020204" pitchFamily="34" charset="0"/>
              </a:rPr>
              <a:t> 6.0 </a:t>
            </a:r>
            <a:r>
              <a:rPr lang="en-US" sz="2400" b="1" dirty="0">
                <a:solidFill>
                  <a:srgbClr val="C00000"/>
                </a:solidFill>
                <a:latin typeface="Arial" panose="020B0604020202020204" pitchFamily="34" charset="0"/>
                <a:cs typeface="Arial" panose="020B0604020202020204" pitchFamily="34" charset="0"/>
              </a:rPr>
              <a:t>improves toric IOL alignment workflow                                      </a:t>
            </a:r>
            <a:r>
              <a:rPr lang="en-US" sz="2400" b="1" dirty="0">
                <a:solidFill>
                  <a:srgbClr val="474C52"/>
                </a:solidFill>
                <a:latin typeface="Arial" panose="020B0604020202020204" pitchFamily="34" charset="0"/>
                <a:cs typeface="Arial" panose="020B0604020202020204" pitchFamily="34" charset="0"/>
              </a:rPr>
              <a:t>by reducing the number of process steps**</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71193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7" name="Picture 76">
            <a:extLst>
              <a:ext uri="{FF2B5EF4-FFF2-40B4-BE49-F238E27FC236}">
                <a16:creationId xmlns:a16="http://schemas.microsoft.com/office/drawing/2014/main" id="{F81990FB-BF4E-4A20-9BE7-6C9A48308EAC}"/>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pic>
        <p:nvPicPr>
          <p:cNvPr id="78" name="Picture 77">
            <a:extLst>
              <a:ext uri="{FF2B5EF4-FFF2-40B4-BE49-F238E27FC236}">
                <a16:creationId xmlns:a16="http://schemas.microsoft.com/office/drawing/2014/main" id="{531CAD3F-8500-472E-A90B-DA1BD9007B3C}"/>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9" name="TextBox 78">
            <a:extLst>
              <a:ext uri="{FF2B5EF4-FFF2-40B4-BE49-F238E27FC236}">
                <a16:creationId xmlns:a16="http://schemas.microsoft.com/office/drawing/2014/main" id="{69E8F1F4-C7E3-4DC1-95E6-206A8B384543}"/>
              </a:ext>
            </a:extLst>
          </p:cNvPr>
          <p:cNvSpPr txBox="1"/>
          <p:nvPr/>
        </p:nvSpPr>
        <p:spPr>
          <a:xfrm>
            <a:off x="-3659" y="5794824"/>
            <a:ext cx="12192000" cy="921208"/>
          </a:xfrm>
          <a:prstGeom prst="rect">
            <a:avLst/>
          </a:prstGeom>
          <a:solidFill>
            <a:srgbClr val="F0F0F0"/>
          </a:solidFill>
        </p:spPr>
        <p:txBody>
          <a:bodyPr wrap="square" rtlCol="0" anchor="ctr">
            <a:noAutofit/>
          </a:bodyPr>
          <a:lstStyle/>
          <a:p>
            <a:pPr algn="ctr"/>
            <a:r>
              <a:rPr lang="en-US" sz="1900" b="1" i="1" dirty="0">
                <a:solidFill>
                  <a:srgbClr val="595959"/>
                </a:solidFill>
                <a:latin typeface="Arial" panose="020B0604020202020204" pitchFamily="34" charset="0"/>
                <a:cs typeface="Arial" panose="020B0604020202020204" pitchFamily="34" charset="0"/>
              </a:rPr>
              <a:t>CATALYS</a:t>
            </a:r>
            <a:r>
              <a:rPr lang="en-US" sz="1900" b="1" i="1" baseline="30000" dirty="0">
                <a:solidFill>
                  <a:srgbClr val="595959"/>
                </a:solidFill>
                <a:latin typeface="Arial" panose="020B0604020202020204" pitchFamily="34" charset="0"/>
                <a:cs typeface="Arial" panose="020B0604020202020204" pitchFamily="34" charset="0"/>
              </a:rPr>
              <a:t>TM</a:t>
            </a:r>
            <a:r>
              <a:rPr lang="en-US" sz="1900" b="1" i="1" dirty="0">
                <a:solidFill>
                  <a:srgbClr val="595959"/>
                </a:solidFill>
                <a:latin typeface="Arial" panose="020B0604020202020204" pitchFamily="34" charset="0"/>
                <a:cs typeface="Arial" panose="020B0604020202020204" pitchFamily="34" charset="0"/>
              </a:rPr>
              <a:t> </a:t>
            </a:r>
            <a:r>
              <a:rPr lang="en-US" sz="1900" b="1" i="1" dirty="0" err="1">
                <a:solidFill>
                  <a:srgbClr val="595959"/>
                </a:solidFill>
                <a:latin typeface="Arial" panose="020B0604020202020204" pitchFamily="34" charset="0"/>
                <a:cs typeface="Arial" panose="020B0604020202020204" pitchFamily="34" charset="0"/>
              </a:rPr>
              <a:t>cOS</a:t>
            </a:r>
            <a:r>
              <a:rPr lang="en-US" sz="1900" b="1" i="1" dirty="0">
                <a:solidFill>
                  <a:srgbClr val="595959"/>
                </a:solidFill>
                <a:latin typeface="Arial" panose="020B0604020202020204" pitchFamily="34" charset="0"/>
                <a:cs typeface="Arial" panose="020B0604020202020204" pitchFamily="34" charset="0"/>
              </a:rPr>
              <a:t> 6.0 </a:t>
            </a:r>
            <a:r>
              <a:rPr lang="en-US" sz="1900" b="1" i="1" dirty="0">
                <a:solidFill>
                  <a:srgbClr val="C00000"/>
                </a:solidFill>
                <a:latin typeface="Arial" panose="020B0604020202020204" pitchFamily="34" charset="0"/>
                <a:cs typeface="Arial" panose="020B0604020202020204" pitchFamily="34" charset="0"/>
              </a:rPr>
              <a:t>improves throughput efficiency and incision accuracy**</a:t>
            </a:r>
          </a:p>
          <a:p>
            <a:pPr algn="ctr"/>
            <a:endParaRPr lang="en-CA" sz="1900" b="1" i="1" baseline="30000" dirty="0">
              <a:solidFill>
                <a:srgbClr val="595959"/>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22A10749-8BA8-4795-8FDA-4304C7E750B3}"/>
              </a:ext>
            </a:extLst>
          </p:cNvPr>
          <p:cNvSpPr txBox="1"/>
          <p:nvPr/>
        </p:nvSpPr>
        <p:spPr>
          <a:xfrm>
            <a:off x="1975752" y="4387127"/>
            <a:ext cx="1408176" cy="612648"/>
          </a:xfrm>
          <a:prstGeom prst="rect">
            <a:avLst/>
          </a:prstGeom>
          <a:solidFill>
            <a:schemeClr val="tx1">
              <a:lumMod val="50000"/>
              <a:lumOff val="50000"/>
            </a:schemeClr>
          </a:solidFill>
        </p:spPr>
        <p:txBody>
          <a:bodyPr wrap="square" rtlCol="0" anchor="ctr">
            <a:noAutofit/>
          </a:bodyPr>
          <a:lstStyle/>
          <a:p>
            <a:pPr algn="ctr"/>
            <a:r>
              <a:rPr lang="en-US" sz="1200" dirty="0">
                <a:solidFill>
                  <a:schemeClr val="bg1"/>
                </a:solidFill>
                <a:latin typeface="Arial" panose="020B0604020202020204" pitchFamily="34" charset="0"/>
                <a:cs typeface="Arial" panose="020B0604020202020204" pitchFamily="34" charset="0"/>
              </a:rPr>
              <a:t>Preoperative diagnostics</a:t>
            </a:r>
            <a:endParaRPr lang="en-CA" sz="1200" dirty="0">
              <a:solidFill>
                <a:schemeClr val="bg1"/>
              </a:solidFill>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36122804-5EB5-4E79-A3D3-8F3C1FB98F4C}"/>
              </a:ext>
            </a:extLst>
          </p:cNvPr>
          <p:cNvSpPr/>
          <p:nvPr/>
        </p:nvSpPr>
        <p:spPr>
          <a:xfrm>
            <a:off x="183661" y="4351267"/>
            <a:ext cx="1209939" cy="61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4" name="Rectangle 113">
            <a:extLst>
              <a:ext uri="{FF2B5EF4-FFF2-40B4-BE49-F238E27FC236}">
                <a16:creationId xmlns:a16="http://schemas.microsoft.com/office/drawing/2014/main" id="{7912C2AB-330E-4181-9370-0379FB21F90A}"/>
              </a:ext>
            </a:extLst>
          </p:cNvPr>
          <p:cNvSpPr/>
          <p:nvPr/>
        </p:nvSpPr>
        <p:spPr>
          <a:xfrm>
            <a:off x="183662" y="3302151"/>
            <a:ext cx="1209942" cy="61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5" name="Rectangle 114">
            <a:extLst>
              <a:ext uri="{FF2B5EF4-FFF2-40B4-BE49-F238E27FC236}">
                <a16:creationId xmlns:a16="http://schemas.microsoft.com/office/drawing/2014/main" id="{BD646D65-CD58-4D6E-A49E-8A76E13C9B8C}"/>
              </a:ext>
            </a:extLst>
          </p:cNvPr>
          <p:cNvSpPr/>
          <p:nvPr/>
        </p:nvSpPr>
        <p:spPr>
          <a:xfrm>
            <a:off x="183662" y="2601168"/>
            <a:ext cx="1209942" cy="61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8" name="TextBox 117">
            <a:extLst>
              <a:ext uri="{FF2B5EF4-FFF2-40B4-BE49-F238E27FC236}">
                <a16:creationId xmlns:a16="http://schemas.microsoft.com/office/drawing/2014/main" id="{6378DF1B-E904-4A53-8FC7-CA0A410F9ABC}"/>
              </a:ext>
            </a:extLst>
          </p:cNvPr>
          <p:cNvSpPr txBox="1"/>
          <p:nvPr/>
        </p:nvSpPr>
        <p:spPr>
          <a:xfrm>
            <a:off x="1975752" y="2637028"/>
            <a:ext cx="1408176" cy="612648"/>
          </a:xfrm>
          <a:prstGeom prst="rect">
            <a:avLst/>
          </a:prstGeom>
          <a:solidFill>
            <a:schemeClr val="tx1">
              <a:lumMod val="50000"/>
              <a:lumOff val="50000"/>
            </a:schemeClr>
          </a:solidFill>
        </p:spPr>
        <p:txBody>
          <a:bodyPr wrap="square" rtlCol="0" anchor="ctr">
            <a:noAutofit/>
          </a:bodyPr>
          <a:lstStyle/>
          <a:p>
            <a:pPr algn="ctr"/>
            <a:r>
              <a:rPr lang="en-US" sz="1200" dirty="0">
                <a:solidFill>
                  <a:schemeClr val="bg1"/>
                </a:solidFill>
                <a:latin typeface="Arial" panose="020B0604020202020204" pitchFamily="34" charset="0"/>
                <a:cs typeface="Arial" panose="020B0604020202020204" pitchFamily="34" charset="0"/>
              </a:rPr>
              <a:t>Preoperative diagnostics</a:t>
            </a:r>
            <a:endParaRPr lang="en-CA" sz="1200"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0289A43F-D040-414D-B8E8-2112829EAE90}"/>
              </a:ext>
            </a:extLst>
          </p:cNvPr>
          <p:cNvSpPr txBox="1"/>
          <p:nvPr/>
        </p:nvSpPr>
        <p:spPr>
          <a:xfrm>
            <a:off x="5407357" y="2627783"/>
            <a:ext cx="1188720" cy="612648"/>
          </a:xfrm>
          <a:prstGeom prst="rect">
            <a:avLst/>
          </a:prstGeom>
          <a:solidFill>
            <a:schemeClr val="bg1">
              <a:lumMod val="50000"/>
              <a:alpha val="40000"/>
            </a:schemeClr>
          </a:solidFill>
        </p:spPr>
        <p:txBody>
          <a:bodyPr wrap="square" rtlCol="0" anchor="ctr">
            <a:noAutofit/>
          </a:bodyPr>
          <a:lstStyle/>
          <a:p>
            <a:pPr algn="ctr"/>
            <a:r>
              <a:rPr lang="en-CA" sz="1200" dirty="0">
                <a:solidFill>
                  <a:schemeClr val="tx1">
                    <a:lumMod val="75000"/>
                    <a:lumOff val="25000"/>
                  </a:schemeClr>
                </a:solidFill>
                <a:latin typeface="Arial" panose="020B0604020202020204" pitchFamily="34" charset="0"/>
                <a:cs typeface="Arial" panose="020B0604020202020204" pitchFamily="34" charset="0"/>
              </a:rPr>
              <a:t>Ink mark</a:t>
            </a:r>
          </a:p>
        </p:txBody>
      </p:sp>
      <p:sp>
        <p:nvSpPr>
          <p:cNvPr id="120" name="TextBox 119">
            <a:extLst>
              <a:ext uri="{FF2B5EF4-FFF2-40B4-BE49-F238E27FC236}">
                <a16:creationId xmlns:a16="http://schemas.microsoft.com/office/drawing/2014/main" id="{BED6DAC4-6418-4BF9-AE53-5DF82166C9A0}"/>
              </a:ext>
            </a:extLst>
          </p:cNvPr>
          <p:cNvSpPr txBox="1"/>
          <p:nvPr/>
        </p:nvSpPr>
        <p:spPr>
          <a:xfrm>
            <a:off x="6897072" y="2621959"/>
            <a:ext cx="1188720" cy="612648"/>
          </a:xfrm>
          <a:prstGeom prst="rect">
            <a:avLst/>
          </a:prstGeom>
          <a:solidFill>
            <a:schemeClr val="bg1">
              <a:lumMod val="85000"/>
              <a:alpha val="80000"/>
            </a:schemeClr>
          </a:solidFill>
        </p:spPr>
        <p:txBody>
          <a:bodyPr wrap="square" rtlCol="0" anchor="ctr">
            <a:noAutofit/>
          </a:bodyPr>
          <a:lstStyle/>
          <a:p>
            <a:pPr algn="ctr"/>
            <a:r>
              <a:rPr lang="en-US" sz="1200" b="1" dirty="0">
                <a:solidFill>
                  <a:srgbClr val="595959"/>
                </a:solidFill>
                <a:latin typeface="Arial" panose="020B0604020202020204" pitchFamily="34" charset="0"/>
                <a:cs typeface="Arial" panose="020B0604020202020204" pitchFamily="34" charset="0"/>
              </a:rPr>
              <a:t>CATALYS</a:t>
            </a:r>
            <a:r>
              <a:rPr lang="en-US" sz="1200" b="1" baseline="30000" dirty="0">
                <a:solidFill>
                  <a:srgbClr val="595959"/>
                </a:solidFill>
                <a:latin typeface="Arial" panose="020B0604020202020204" pitchFamily="34" charset="0"/>
                <a:cs typeface="Arial" panose="020B0604020202020204" pitchFamily="34" charset="0"/>
              </a:rPr>
              <a:t>TM</a:t>
            </a:r>
            <a:r>
              <a:rPr lang="en-US" sz="1200" b="1" dirty="0">
                <a:solidFill>
                  <a:srgbClr val="595959"/>
                </a:solidFill>
                <a:latin typeface="Arial" panose="020B0604020202020204" pitchFamily="34" charset="0"/>
                <a:cs typeface="Arial" panose="020B0604020202020204" pitchFamily="34" charset="0"/>
              </a:rPr>
              <a:t> </a:t>
            </a:r>
            <a:r>
              <a:rPr lang="en-US" sz="1200" dirty="0">
                <a:solidFill>
                  <a:srgbClr val="595959"/>
                </a:solidFill>
                <a:latin typeface="Arial" panose="020B0604020202020204" pitchFamily="34" charset="0"/>
                <a:cs typeface="Arial" panose="020B0604020202020204" pitchFamily="34" charset="0"/>
              </a:rPr>
              <a:t>procedure</a:t>
            </a:r>
            <a:endParaRPr lang="en-CA" sz="1200" dirty="0">
              <a:solidFill>
                <a:srgbClr val="595959"/>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94DDFC4B-B4F7-42A6-9121-D442EE956B9B}"/>
              </a:ext>
            </a:extLst>
          </p:cNvPr>
          <p:cNvSpPr txBox="1"/>
          <p:nvPr/>
        </p:nvSpPr>
        <p:spPr>
          <a:xfrm>
            <a:off x="1299162" y="4387127"/>
            <a:ext cx="479282" cy="612000"/>
          </a:xfrm>
          <a:prstGeom prst="rect">
            <a:avLst/>
          </a:prstGeom>
          <a:solidFill>
            <a:srgbClr val="C00000"/>
          </a:solidFill>
        </p:spPr>
        <p:txBody>
          <a:bodyPr vert="vert270" wrap="square" rtlCol="0" anchor="ctr">
            <a:noAutofit/>
          </a:bodyPr>
          <a:lstStyle/>
          <a:p>
            <a:pPr algn="ctr"/>
            <a:r>
              <a:rPr lang="en-US" sz="1050" b="1" dirty="0">
                <a:solidFill>
                  <a:schemeClr val="bg1"/>
                </a:solidFill>
                <a:latin typeface="Arial" panose="020B0604020202020204" pitchFamily="34" charset="0"/>
                <a:cs typeface="Arial" panose="020B0604020202020204" pitchFamily="34" charset="0"/>
              </a:rPr>
              <a:t>With cOS 6.0 </a:t>
            </a:r>
            <a:endParaRPr lang="en-CA" sz="1050" b="1" dirty="0">
              <a:solidFill>
                <a:schemeClr val="bg1"/>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D0902252-7B32-430A-85AB-85C0BF626767}"/>
              </a:ext>
            </a:extLst>
          </p:cNvPr>
          <p:cNvSpPr txBox="1"/>
          <p:nvPr/>
        </p:nvSpPr>
        <p:spPr>
          <a:xfrm>
            <a:off x="3911998" y="2624610"/>
            <a:ext cx="1188720" cy="612648"/>
          </a:xfrm>
          <a:prstGeom prst="rect">
            <a:avLst/>
          </a:prstGeom>
          <a:solidFill>
            <a:schemeClr val="bg1">
              <a:lumMod val="50000"/>
              <a:alpha val="60000"/>
            </a:schemeClr>
          </a:solidFill>
        </p:spPr>
        <p:txBody>
          <a:bodyPr wrap="square" rtlCol="0" anchor="ctr">
            <a:no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Treatment planning</a:t>
            </a:r>
            <a:endParaRPr lang="en-CA" sz="1200" baseline="30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8" name="Arrow: Chevron 127">
            <a:extLst>
              <a:ext uri="{FF2B5EF4-FFF2-40B4-BE49-F238E27FC236}">
                <a16:creationId xmlns:a16="http://schemas.microsoft.com/office/drawing/2014/main" id="{85C747AE-8E63-4EFB-9463-CDCD37DEB928}"/>
              </a:ext>
            </a:extLst>
          </p:cNvPr>
          <p:cNvSpPr/>
          <p:nvPr/>
        </p:nvSpPr>
        <p:spPr>
          <a:xfrm>
            <a:off x="3348280" y="2637028"/>
            <a:ext cx="315685" cy="61205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1" name="Arrow: Chevron 130">
            <a:extLst>
              <a:ext uri="{FF2B5EF4-FFF2-40B4-BE49-F238E27FC236}">
                <a16:creationId xmlns:a16="http://schemas.microsoft.com/office/drawing/2014/main" id="{F4AC0CFD-C7C6-415D-8F44-A829A5D8C982}"/>
              </a:ext>
            </a:extLst>
          </p:cNvPr>
          <p:cNvSpPr/>
          <p:nvPr/>
        </p:nvSpPr>
        <p:spPr>
          <a:xfrm>
            <a:off x="5086722" y="2625454"/>
            <a:ext cx="315685" cy="612648"/>
          </a:xfrm>
          <a:prstGeom prst="chevron">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7" name="Arrow: Chevron 136">
            <a:extLst>
              <a:ext uri="{FF2B5EF4-FFF2-40B4-BE49-F238E27FC236}">
                <a16:creationId xmlns:a16="http://schemas.microsoft.com/office/drawing/2014/main" id="{A1251235-AE5F-4A99-9D8F-A71FA2FB21DB}"/>
              </a:ext>
            </a:extLst>
          </p:cNvPr>
          <p:cNvSpPr/>
          <p:nvPr/>
        </p:nvSpPr>
        <p:spPr>
          <a:xfrm>
            <a:off x="6588482" y="2627788"/>
            <a:ext cx="315685" cy="612646"/>
          </a:xfrm>
          <a:prstGeom prst="chevron">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9" name="TextBox 138">
            <a:extLst>
              <a:ext uri="{FF2B5EF4-FFF2-40B4-BE49-F238E27FC236}">
                <a16:creationId xmlns:a16="http://schemas.microsoft.com/office/drawing/2014/main" id="{36D21AAC-9835-4C0C-9DC4-133F2F52AF98}"/>
              </a:ext>
            </a:extLst>
          </p:cNvPr>
          <p:cNvSpPr txBox="1"/>
          <p:nvPr/>
        </p:nvSpPr>
        <p:spPr>
          <a:xfrm>
            <a:off x="1294544" y="2637028"/>
            <a:ext cx="460230" cy="1316736"/>
          </a:xfrm>
          <a:prstGeom prst="rect">
            <a:avLst/>
          </a:prstGeom>
          <a:solidFill>
            <a:srgbClr val="484C55"/>
          </a:solidFill>
        </p:spPr>
        <p:txBody>
          <a:bodyPr vert="vert270" wrap="square" rtlCol="0" anchor="ctr">
            <a:noAutofit/>
          </a:bodyPr>
          <a:lstStyle/>
          <a:p>
            <a:pPr algn="ctr"/>
            <a:r>
              <a:rPr lang="en-US" sz="1050" b="1" dirty="0">
                <a:solidFill>
                  <a:schemeClr val="bg1"/>
                </a:solidFill>
                <a:latin typeface="Arial" panose="020B0604020202020204" pitchFamily="34" charset="0"/>
                <a:cs typeface="Arial" panose="020B0604020202020204" pitchFamily="34" charset="0"/>
              </a:rPr>
              <a:t>Without cOS 6.0</a:t>
            </a:r>
            <a:endParaRPr lang="en-CA" sz="1050" b="1" dirty="0">
              <a:solidFill>
                <a:schemeClr val="bg1"/>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B4861AF5-3889-4032-8A53-33358AA55D53}"/>
              </a:ext>
            </a:extLst>
          </p:cNvPr>
          <p:cNvSpPr txBox="1"/>
          <p:nvPr/>
        </p:nvSpPr>
        <p:spPr>
          <a:xfrm>
            <a:off x="3905783" y="3345663"/>
            <a:ext cx="1188720" cy="612648"/>
          </a:xfrm>
          <a:prstGeom prst="rect">
            <a:avLst/>
          </a:prstGeom>
          <a:solidFill>
            <a:schemeClr val="bg1">
              <a:lumMod val="50000"/>
              <a:alpha val="60000"/>
            </a:schemeClr>
          </a:solidFill>
        </p:spPr>
        <p:txBody>
          <a:bodyPr wrap="square" lIns="320040" tIns="182880" rIns="45720" bIns="182880" rtlCol="0" anchor="ctr">
            <a:noAutofit/>
          </a:bodyPr>
          <a:lstStyle/>
          <a:p>
            <a:pPr lvl="0" algn="r"/>
            <a:r>
              <a:rPr lang="en-US" sz="1200" b="1" dirty="0">
                <a:solidFill>
                  <a:prstClr val="black">
                    <a:lumMod val="75000"/>
                    <a:lumOff val="25000"/>
                  </a:prstClr>
                </a:solidFill>
                <a:latin typeface="Arial" panose="020B0604020202020204" pitchFamily="34" charset="0"/>
                <a:cs typeface="Arial" panose="020B0604020202020204" pitchFamily="34" charset="0"/>
              </a:rPr>
              <a:t>Up to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7 min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Technician</a:t>
            </a:r>
            <a:endParaRPr lang="en-CA" sz="12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A2DD8F87-3FB5-44F7-9FF3-1E48C915951D}"/>
              </a:ext>
            </a:extLst>
          </p:cNvPr>
          <p:cNvSpPr txBox="1"/>
          <p:nvPr/>
        </p:nvSpPr>
        <p:spPr>
          <a:xfrm>
            <a:off x="5407356" y="3345663"/>
            <a:ext cx="1188720" cy="612648"/>
          </a:xfrm>
          <a:prstGeom prst="rect">
            <a:avLst/>
          </a:prstGeom>
          <a:solidFill>
            <a:schemeClr val="bg1">
              <a:lumMod val="50000"/>
              <a:alpha val="40000"/>
            </a:schemeClr>
          </a:solidFill>
        </p:spPr>
        <p:txBody>
          <a:bodyPr wrap="square" lIns="365760" tIns="45720" rIns="45720" rtlCol="0" anchor="ctr">
            <a:noAutofit/>
          </a:bodyPr>
          <a:lstStyle/>
          <a:p>
            <a:pPr lvl="0" algn="r"/>
            <a:r>
              <a:rPr lang="en-US" sz="1200" b="1" dirty="0">
                <a:solidFill>
                  <a:schemeClr val="tx1">
                    <a:lumMod val="75000"/>
                    <a:lumOff val="25000"/>
                  </a:schemeClr>
                </a:solidFill>
                <a:latin typeface="Arial" panose="020B0604020202020204" pitchFamily="34" charset="0"/>
                <a:cs typeface="Arial" panose="020B0604020202020204" pitchFamily="34" charset="0"/>
              </a:rPr>
              <a:t>Up to </a:t>
            </a:r>
            <a:br>
              <a:rPr lang="en-US" sz="1200" b="1" dirty="0">
                <a:solidFill>
                  <a:schemeClr val="tx1">
                    <a:lumMod val="75000"/>
                    <a:lumOff val="25000"/>
                  </a:schemeClr>
                </a:solidFill>
                <a:latin typeface="Arial" panose="020B0604020202020204" pitchFamily="34" charset="0"/>
                <a:cs typeface="Arial" panose="020B0604020202020204" pitchFamily="34" charset="0"/>
              </a:rPr>
            </a:br>
            <a:r>
              <a:rPr lang="en-US" sz="1200" b="1" dirty="0">
                <a:solidFill>
                  <a:schemeClr val="tx1">
                    <a:lumMod val="75000"/>
                    <a:lumOff val="25000"/>
                  </a:schemeClr>
                </a:solidFill>
                <a:latin typeface="Arial" panose="020B0604020202020204" pitchFamily="34" charset="0"/>
                <a:cs typeface="Arial" panose="020B0604020202020204" pitchFamily="34" charset="0"/>
              </a:rPr>
              <a:t>5 min  </a:t>
            </a:r>
            <a:br>
              <a:rPr lang="en-US" sz="1200" b="1" dirty="0">
                <a:solidFill>
                  <a:schemeClr val="tx1">
                    <a:lumMod val="75000"/>
                    <a:lumOff val="25000"/>
                  </a:schemeClr>
                </a:solidFill>
                <a:latin typeface="Arial" panose="020B0604020202020204" pitchFamily="34" charset="0"/>
                <a:cs typeface="Arial" panose="020B0604020202020204" pitchFamily="34" charset="0"/>
              </a:rPr>
            </a:br>
            <a:r>
              <a:rPr lang="en-US" sz="1200" b="1" dirty="0">
                <a:solidFill>
                  <a:schemeClr val="tx1">
                    <a:lumMod val="75000"/>
                    <a:lumOff val="25000"/>
                  </a:schemeClr>
                </a:solidFill>
                <a:latin typeface="Arial" panose="020B0604020202020204" pitchFamily="34" charset="0"/>
                <a:cs typeface="Arial" panose="020B0604020202020204" pitchFamily="34" charset="0"/>
              </a:rPr>
              <a:t>Surgeon</a:t>
            </a:r>
            <a:endParaRPr lang="en-CA"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7" name="Arrow: Chevron 146">
            <a:extLst>
              <a:ext uri="{FF2B5EF4-FFF2-40B4-BE49-F238E27FC236}">
                <a16:creationId xmlns:a16="http://schemas.microsoft.com/office/drawing/2014/main" id="{DB991659-DBCC-45EE-8019-E15D14F9E609}"/>
              </a:ext>
            </a:extLst>
          </p:cNvPr>
          <p:cNvSpPr/>
          <p:nvPr/>
        </p:nvSpPr>
        <p:spPr>
          <a:xfrm>
            <a:off x="3348280" y="4387127"/>
            <a:ext cx="315685" cy="61205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9" name="TextBox 168">
            <a:extLst>
              <a:ext uri="{FF2B5EF4-FFF2-40B4-BE49-F238E27FC236}">
                <a16:creationId xmlns:a16="http://schemas.microsoft.com/office/drawing/2014/main" id="{F4E13E0A-949B-489F-9CC7-EE038FD58E0E}"/>
              </a:ext>
            </a:extLst>
          </p:cNvPr>
          <p:cNvSpPr txBox="1"/>
          <p:nvPr/>
        </p:nvSpPr>
        <p:spPr>
          <a:xfrm>
            <a:off x="3911998" y="4393221"/>
            <a:ext cx="1188720" cy="612648"/>
          </a:xfrm>
          <a:prstGeom prst="rect">
            <a:avLst/>
          </a:prstGeom>
          <a:solidFill>
            <a:schemeClr val="bg1">
              <a:lumMod val="50000"/>
              <a:alpha val="60000"/>
            </a:schemeClr>
          </a:solidFill>
        </p:spPr>
        <p:txBody>
          <a:bodyPr wrap="square" rtlCol="0" anchor="ctr">
            <a:noAutofit/>
          </a:bodyPr>
          <a:lstStyle/>
          <a:p>
            <a:pPr algn="ctr"/>
            <a:r>
              <a:rPr lang="en-US" sz="1200" dirty="0">
                <a:solidFill>
                  <a:schemeClr val="tx1">
                    <a:lumMod val="75000"/>
                    <a:lumOff val="25000"/>
                  </a:schemeClr>
                </a:solidFill>
                <a:latin typeface="Arial" panose="020B0604020202020204" pitchFamily="34" charset="0"/>
                <a:cs typeface="Arial" panose="020B0604020202020204" pitchFamily="34" charset="0"/>
              </a:rPr>
              <a:t>Treatment planning</a:t>
            </a:r>
            <a:endParaRPr lang="en-CA" sz="1200" baseline="30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1" name="Arrow: Chevron 170">
            <a:extLst>
              <a:ext uri="{FF2B5EF4-FFF2-40B4-BE49-F238E27FC236}">
                <a16:creationId xmlns:a16="http://schemas.microsoft.com/office/drawing/2014/main" id="{EF0E3F72-6188-4052-B9A8-2CB943860FCD}"/>
              </a:ext>
            </a:extLst>
          </p:cNvPr>
          <p:cNvSpPr/>
          <p:nvPr/>
        </p:nvSpPr>
        <p:spPr>
          <a:xfrm>
            <a:off x="5091484" y="4394065"/>
            <a:ext cx="315685" cy="612648"/>
          </a:xfrm>
          <a:prstGeom prst="chevron">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1" name="Arrow: Chevron 180">
            <a:extLst>
              <a:ext uri="{FF2B5EF4-FFF2-40B4-BE49-F238E27FC236}">
                <a16:creationId xmlns:a16="http://schemas.microsoft.com/office/drawing/2014/main" id="{2371E10E-D096-460A-937A-4FD3C816155A}"/>
              </a:ext>
            </a:extLst>
          </p:cNvPr>
          <p:cNvSpPr/>
          <p:nvPr/>
        </p:nvSpPr>
        <p:spPr>
          <a:xfrm>
            <a:off x="8081416" y="2619982"/>
            <a:ext cx="315685" cy="612646"/>
          </a:xfrm>
          <a:prstGeom prst="chevron">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5" name="TextBox 184">
            <a:extLst>
              <a:ext uri="{FF2B5EF4-FFF2-40B4-BE49-F238E27FC236}">
                <a16:creationId xmlns:a16="http://schemas.microsoft.com/office/drawing/2014/main" id="{5E7225DA-E287-4B63-B45B-AC4A2949A69B}"/>
              </a:ext>
            </a:extLst>
          </p:cNvPr>
          <p:cNvSpPr txBox="1"/>
          <p:nvPr/>
        </p:nvSpPr>
        <p:spPr>
          <a:xfrm>
            <a:off x="10016592" y="2621959"/>
            <a:ext cx="1623380" cy="612648"/>
          </a:xfrm>
          <a:prstGeom prst="rect">
            <a:avLst/>
          </a:prstGeom>
          <a:solidFill>
            <a:schemeClr val="bg1"/>
          </a:solidFill>
          <a:ln>
            <a:solidFill>
              <a:srgbClr val="ACACAC"/>
            </a:solidFill>
            <a:prstDash val="sysDash"/>
          </a:ln>
        </p:spPr>
        <p:txBody>
          <a:bodyPr wrap="square" rtlCol="0" anchor="ctr">
            <a:noAutofit/>
          </a:bodyPr>
          <a:lstStyle/>
          <a:p>
            <a:pPr algn="ctr"/>
            <a:r>
              <a:rPr lang="en-US" sz="1200" dirty="0">
                <a:solidFill>
                  <a:srgbClr val="595959"/>
                </a:solidFill>
                <a:latin typeface="Arial" panose="020B0604020202020204" pitchFamily="34" charset="0"/>
                <a:cs typeface="Arial" panose="020B0604020202020204" pitchFamily="34" charset="0"/>
              </a:rPr>
              <a:t>Toric IOL alignment/</a:t>
            </a:r>
            <a:r>
              <a:rPr lang="en-CA" sz="1200" dirty="0">
                <a:solidFill>
                  <a:srgbClr val="595959"/>
                </a:solidFill>
                <a:latin typeface="Arial" panose="020B0604020202020204" pitchFamily="34" charset="0"/>
                <a:cs typeface="Arial" panose="020B0604020202020204" pitchFamily="34" charset="0"/>
              </a:rPr>
              <a:t> intraoperative aberrometry</a:t>
            </a:r>
          </a:p>
        </p:txBody>
      </p:sp>
      <p:sp>
        <p:nvSpPr>
          <p:cNvPr id="187" name="TextBox 186">
            <a:extLst>
              <a:ext uri="{FF2B5EF4-FFF2-40B4-BE49-F238E27FC236}">
                <a16:creationId xmlns:a16="http://schemas.microsoft.com/office/drawing/2014/main" id="{61468639-43E8-48CC-B025-A84FBB68BBBF}"/>
              </a:ext>
            </a:extLst>
          </p:cNvPr>
          <p:cNvSpPr txBox="1"/>
          <p:nvPr/>
        </p:nvSpPr>
        <p:spPr>
          <a:xfrm>
            <a:off x="8389555" y="2627783"/>
            <a:ext cx="1315728" cy="612648"/>
          </a:xfrm>
          <a:prstGeom prst="rect">
            <a:avLst/>
          </a:prstGeom>
          <a:solidFill>
            <a:schemeClr val="bg2"/>
          </a:solidFill>
          <a:ln>
            <a:solidFill>
              <a:srgbClr val="919191"/>
            </a:solidFill>
            <a:prstDash val="sysDash"/>
          </a:ln>
        </p:spPr>
        <p:txBody>
          <a:bodyPr wrap="square" rtlCol="0" anchor="ctr">
            <a:noAutofit/>
          </a:bodyPr>
          <a:lstStyle/>
          <a:p>
            <a:pPr algn="ctr"/>
            <a:r>
              <a:rPr lang="en-CA" sz="1200" dirty="0">
                <a:solidFill>
                  <a:srgbClr val="595959"/>
                </a:solidFill>
                <a:latin typeface="Arial" panose="020B0604020202020204" pitchFamily="34" charset="0"/>
                <a:cs typeface="Arial" panose="020B0604020202020204" pitchFamily="34" charset="0"/>
              </a:rPr>
              <a:t>Ink mark</a:t>
            </a:r>
          </a:p>
        </p:txBody>
      </p:sp>
      <p:sp>
        <p:nvSpPr>
          <p:cNvPr id="188" name="Arrow: Chevron 187">
            <a:extLst>
              <a:ext uri="{FF2B5EF4-FFF2-40B4-BE49-F238E27FC236}">
                <a16:creationId xmlns:a16="http://schemas.microsoft.com/office/drawing/2014/main" id="{5BEF8F0F-D24E-4B5F-A559-DB8972D369EB}"/>
              </a:ext>
            </a:extLst>
          </p:cNvPr>
          <p:cNvSpPr/>
          <p:nvPr/>
        </p:nvSpPr>
        <p:spPr>
          <a:xfrm>
            <a:off x="9698967" y="2627788"/>
            <a:ext cx="315685" cy="612646"/>
          </a:xfrm>
          <a:prstGeom prst="chevron">
            <a:avLst/>
          </a:prstGeom>
          <a:solidFill>
            <a:schemeClr val="bg2"/>
          </a:solidFill>
          <a:ln w="9525">
            <a:solidFill>
              <a:srgbClr val="9191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9" name="TextBox 188">
            <a:extLst>
              <a:ext uri="{FF2B5EF4-FFF2-40B4-BE49-F238E27FC236}">
                <a16:creationId xmlns:a16="http://schemas.microsoft.com/office/drawing/2014/main" id="{19CA4895-A615-44D8-A1D9-52B5E69C2E80}"/>
              </a:ext>
            </a:extLst>
          </p:cNvPr>
          <p:cNvSpPr txBox="1"/>
          <p:nvPr/>
        </p:nvSpPr>
        <p:spPr>
          <a:xfrm>
            <a:off x="8389555" y="3345663"/>
            <a:ext cx="1318648" cy="612648"/>
          </a:xfrm>
          <a:prstGeom prst="rect">
            <a:avLst/>
          </a:prstGeom>
          <a:solidFill>
            <a:schemeClr val="bg2"/>
          </a:solidFill>
        </p:spPr>
        <p:txBody>
          <a:bodyPr wrap="square" lIns="365760" tIns="45720" rIns="45720" rtlCol="0" anchor="ctr">
            <a:noAutofit/>
          </a:bodyPr>
          <a:lstStyle/>
          <a:p>
            <a:pPr lvl="0" algn="r"/>
            <a:r>
              <a:rPr lang="en-US" sz="1200" b="1" dirty="0">
                <a:solidFill>
                  <a:prstClr val="black">
                    <a:lumMod val="75000"/>
                    <a:lumOff val="25000"/>
                  </a:prstClr>
                </a:solidFill>
                <a:latin typeface="Arial" panose="020B0604020202020204" pitchFamily="34" charset="0"/>
                <a:cs typeface="Arial" panose="020B0604020202020204" pitchFamily="34" charset="0"/>
              </a:rPr>
              <a:t>Up to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3 min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Surgeon</a:t>
            </a:r>
            <a:endParaRPr lang="en-CA" sz="12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15261BC3-3F8B-4E67-B77A-18F4346BBBBB}"/>
              </a:ext>
            </a:extLst>
          </p:cNvPr>
          <p:cNvSpPr txBox="1"/>
          <p:nvPr/>
        </p:nvSpPr>
        <p:spPr>
          <a:xfrm>
            <a:off x="10022942" y="3345663"/>
            <a:ext cx="1398094" cy="612648"/>
          </a:xfrm>
          <a:prstGeom prst="rect">
            <a:avLst/>
          </a:prstGeom>
          <a:solidFill>
            <a:schemeClr val="bg1"/>
          </a:solidFill>
        </p:spPr>
        <p:txBody>
          <a:bodyPr wrap="square" lIns="365760" tIns="45720" rIns="45720" rtlCol="0" anchor="ctr">
            <a:noAutofit/>
          </a:bodyPr>
          <a:lstStyle/>
          <a:p>
            <a:pPr lvl="0" algn="r"/>
            <a:r>
              <a:rPr lang="en-US" sz="1200" b="1" dirty="0">
                <a:solidFill>
                  <a:prstClr val="black">
                    <a:lumMod val="75000"/>
                    <a:lumOff val="25000"/>
                  </a:prstClr>
                </a:solidFill>
                <a:latin typeface="Arial" panose="020B0604020202020204" pitchFamily="34" charset="0"/>
                <a:cs typeface="Arial" panose="020B0604020202020204" pitchFamily="34" charset="0"/>
              </a:rPr>
              <a:t>Up to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3 min </a:t>
            </a:r>
            <a:br>
              <a:rPr lang="en-US" sz="1200" b="1" dirty="0">
                <a:solidFill>
                  <a:prstClr val="black">
                    <a:lumMod val="75000"/>
                    <a:lumOff val="25000"/>
                  </a:prstClr>
                </a:solidFill>
                <a:latin typeface="Arial" panose="020B0604020202020204" pitchFamily="34" charset="0"/>
                <a:cs typeface="Arial" panose="020B0604020202020204" pitchFamily="34" charset="0"/>
              </a:rPr>
            </a:br>
            <a:r>
              <a:rPr lang="en-US" sz="1200" b="1" dirty="0">
                <a:solidFill>
                  <a:prstClr val="black">
                    <a:lumMod val="75000"/>
                    <a:lumOff val="25000"/>
                  </a:prstClr>
                </a:solidFill>
                <a:latin typeface="Arial" panose="020B0604020202020204" pitchFamily="34" charset="0"/>
                <a:cs typeface="Arial" panose="020B0604020202020204" pitchFamily="34" charset="0"/>
              </a:rPr>
              <a:t>Surgeon</a:t>
            </a:r>
            <a:endParaRPr lang="en-CA" sz="12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7CD994EC-1E29-40A4-B290-DEA4E2A2ADDF}"/>
              </a:ext>
            </a:extLst>
          </p:cNvPr>
          <p:cNvSpPr txBox="1"/>
          <p:nvPr/>
        </p:nvSpPr>
        <p:spPr>
          <a:xfrm>
            <a:off x="9167957" y="4636524"/>
            <a:ext cx="2253080" cy="504015"/>
          </a:xfrm>
          <a:prstGeom prst="rect">
            <a:avLst/>
          </a:prstGeom>
          <a:noFill/>
        </p:spPr>
        <p:txBody>
          <a:bodyPr wrap="square" rtlCol="0" anchor="t" anchorCtr="0">
            <a:noAutofit/>
          </a:bodyPr>
          <a:lstStyle/>
          <a:p>
            <a:pPr algn="ctr">
              <a:lnSpc>
                <a:spcPct val="90000"/>
              </a:lnSpc>
            </a:pPr>
            <a:r>
              <a:rPr lang="en-US" sz="1200" b="1" dirty="0">
                <a:solidFill>
                  <a:schemeClr val="tx1">
                    <a:lumMod val="75000"/>
                    <a:lumOff val="25000"/>
                  </a:schemeClr>
                </a:solidFill>
                <a:latin typeface="Arial" panose="020B0604020202020204" pitchFamily="34" charset="0"/>
                <a:cs typeface="Arial" panose="020B0604020202020204" pitchFamily="34" charset="0"/>
              </a:rPr>
              <a:t>total estimated time savings per case using</a:t>
            </a:r>
          </a:p>
          <a:p>
            <a:pPr algn="ctr">
              <a:lnSpc>
                <a:spcPct val="90000"/>
              </a:lnSpc>
            </a:pPr>
            <a:r>
              <a:rPr lang="en-US" sz="1200" b="1" dirty="0">
                <a:solidFill>
                  <a:schemeClr val="tx1">
                    <a:lumMod val="75000"/>
                    <a:lumOff val="25000"/>
                  </a:schemeClr>
                </a:solidFill>
                <a:latin typeface="Arial" panose="020B0604020202020204" pitchFamily="34" charset="0"/>
                <a:cs typeface="Arial" panose="020B0604020202020204" pitchFamily="34" charset="0"/>
              </a:rPr>
              <a:t> CATALYS</a:t>
            </a:r>
            <a:r>
              <a:rPr lang="en-US" sz="1200" b="1" baseline="30000" dirty="0">
                <a:solidFill>
                  <a:schemeClr val="tx1">
                    <a:lumMod val="75000"/>
                    <a:lumOff val="25000"/>
                  </a:schemeClr>
                </a:solidFill>
                <a:latin typeface="Arial" panose="020B0604020202020204" pitchFamily="34" charset="0"/>
                <a:cs typeface="Arial" panose="020B0604020202020204" pitchFamily="34" charset="0"/>
              </a:rPr>
              <a:t>TM</a:t>
            </a:r>
            <a:r>
              <a:rPr lang="en-US" sz="1200" b="1" dirty="0">
                <a:solidFill>
                  <a:schemeClr val="tx1">
                    <a:lumMod val="75000"/>
                    <a:lumOff val="25000"/>
                  </a:schemeClr>
                </a:solidFill>
                <a:latin typeface="Arial" panose="020B0604020202020204" pitchFamily="34" charset="0"/>
                <a:cs typeface="Arial" panose="020B0604020202020204" pitchFamily="34" charset="0"/>
              </a:rPr>
              <a:t> </a:t>
            </a:r>
            <a:r>
              <a:rPr lang="en-US" sz="1200" b="1" dirty="0" err="1">
                <a:solidFill>
                  <a:schemeClr val="tx1">
                    <a:lumMod val="75000"/>
                    <a:lumOff val="25000"/>
                  </a:schemeClr>
                </a:solidFill>
                <a:latin typeface="Arial" panose="020B0604020202020204" pitchFamily="34" charset="0"/>
                <a:cs typeface="Arial" panose="020B0604020202020204" pitchFamily="34" charset="0"/>
              </a:rPr>
              <a:t>cOS</a:t>
            </a:r>
            <a:r>
              <a:rPr lang="en-US" sz="1200" b="1" dirty="0">
                <a:solidFill>
                  <a:schemeClr val="tx1">
                    <a:lumMod val="75000"/>
                    <a:lumOff val="25000"/>
                  </a:schemeClr>
                </a:solidFill>
                <a:latin typeface="Arial" panose="020B0604020202020204" pitchFamily="34" charset="0"/>
                <a:cs typeface="Arial" panose="020B0604020202020204" pitchFamily="34" charset="0"/>
              </a:rPr>
              <a:t> 6.0*</a:t>
            </a:r>
          </a:p>
        </p:txBody>
      </p:sp>
      <p:sp>
        <p:nvSpPr>
          <p:cNvPr id="167" name="Rectangle 166">
            <a:extLst>
              <a:ext uri="{FF2B5EF4-FFF2-40B4-BE49-F238E27FC236}">
                <a16:creationId xmlns:a16="http://schemas.microsoft.com/office/drawing/2014/main" id="{6B69C45B-48A7-4548-AC45-B5F2347706AF}"/>
              </a:ext>
            </a:extLst>
          </p:cNvPr>
          <p:cNvSpPr/>
          <p:nvPr/>
        </p:nvSpPr>
        <p:spPr>
          <a:xfrm>
            <a:off x="9011927" y="4246837"/>
            <a:ext cx="2888830" cy="400110"/>
          </a:xfrm>
          <a:prstGeom prst="rect">
            <a:avLst/>
          </a:prstGeom>
        </p:spPr>
        <p:txBody>
          <a:bodyPr wrap="square">
            <a:spAutoFit/>
          </a:bodyPr>
          <a:lstStyle/>
          <a:p>
            <a:r>
              <a:rPr lang="en-US" b="1" dirty="0">
                <a:solidFill>
                  <a:srgbClr val="C00000"/>
                </a:solidFill>
                <a:latin typeface="Arial" panose="020B0604020202020204" pitchFamily="34" charset="0"/>
                <a:cs typeface="Arial" panose="020B0604020202020204" pitchFamily="34" charset="0"/>
              </a:rPr>
              <a:t>Up to </a:t>
            </a:r>
            <a:r>
              <a:rPr lang="en-US" sz="2000" b="1" dirty="0">
                <a:solidFill>
                  <a:srgbClr val="C00000"/>
                </a:solidFill>
                <a:latin typeface="Arial" panose="020B0604020202020204" pitchFamily="34" charset="0"/>
                <a:cs typeface="Arial" panose="020B0604020202020204" pitchFamily="34" charset="0"/>
              </a:rPr>
              <a:t>18 minutes </a:t>
            </a:r>
            <a:r>
              <a:rPr lang="en-US" b="1" dirty="0">
                <a:solidFill>
                  <a:srgbClr val="C00000"/>
                </a:solidFill>
                <a:latin typeface="Arial" panose="020B0604020202020204" pitchFamily="34" charset="0"/>
                <a:cs typeface="Arial" panose="020B0604020202020204" pitchFamily="34" charset="0"/>
              </a:rPr>
              <a:t>saved</a:t>
            </a:r>
            <a:r>
              <a:rPr lang="en-US" sz="2000" b="1" dirty="0">
                <a:solidFill>
                  <a:srgbClr val="C00000"/>
                </a:solidFill>
                <a:latin typeface="Arial" panose="020B0604020202020204" pitchFamily="34" charset="0"/>
                <a:cs typeface="Arial" panose="020B0604020202020204" pitchFamily="34" charset="0"/>
              </a:rPr>
              <a:t> </a:t>
            </a:r>
            <a:endParaRPr lang="en-CA" sz="2000" dirty="0"/>
          </a:p>
        </p:txBody>
      </p:sp>
      <p:grpSp>
        <p:nvGrpSpPr>
          <p:cNvPr id="193" name="Group 192">
            <a:extLst>
              <a:ext uri="{FF2B5EF4-FFF2-40B4-BE49-F238E27FC236}">
                <a16:creationId xmlns:a16="http://schemas.microsoft.com/office/drawing/2014/main" id="{438F1CD4-B008-4ED0-B667-2ACB5797ABC0}"/>
              </a:ext>
            </a:extLst>
          </p:cNvPr>
          <p:cNvGrpSpPr/>
          <p:nvPr/>
        </p:nvGrpSpPr>
        <p:grpSpPr>
          <a:xfrm>
            <a:off x="8298234" y="4322560"/>
            <a:ext cx="764554" cy="744857"/>
            <a:chOff x="8452504" y="4053635"/>
            <a:chExt cx="852339" cy="830381"/>
          </a:xfrm>
        </p:grpSpPr>
        <p:sp>
          <p:nvSpPr>
            <p:cNvPr id="194" name="Oval 193">
              <a:extLst>
                <a:ext uri="{FF2B5EF4-FFF2-40B4-BE49-F238E27FC236}">
                  <a16:creationId xmlns:a16="http://schemas.microsoft.com/office/drawing/2014/main" id="{E210CCF5-71E6-4C86-9CA6-07E5748A9307}"/>
                </a:ext>
              </a:extLst>
            </p:cNvPr>
            <p:cNvSpPr/>
            <p:nvPr/>
          </p:nvSpPr>
          <p:spPr>
            <a:xfrm>
              <a:off x="8498385" y="4338899"/>
              <a:ext cx="157706" cy="15770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95" name="Straight Connector 194">
              <a:extLst>
                <a:ext uri="{FF2B5EF4-FFF2-40B4-BE49-F238E27FC236}">
                  <a16:creationId xmlns:a16="http://schemas.microsoft.com/office/drawing/2014/main" id="{A7AB19C5-466F-407A-A83F-53E964D1FB2E}"/>
                </a:ext>
              </a:extLst>
            </p:cNvPr>
            <p:cNvCxnSpPr>
              <a:cxnSpLocks/>
            </p:cNvCxnSpPr>
            <p:nvPr/>
          </p:nvCxnSpPr>
          <p:spPr>
            <a:xfrm>
              <a:off x="8956532" y="4455536"/>
              <a:ext cx="257175" cy="2164"/>
            </a:xfrm>
            <a:prstGeom prst="line">
              <a:avLst/>
            </a:prstGeom>
            <a:ln w="857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96" name="Graphic 195">
              <a:extLst>
                <a:ext uri="{FF2B5EF4-FFF2-40B4-BE49-F238E27FC236}">
                  <a16:creationId xmlns:a16="http://schemas.microsoft.com/office/drawing/2014/main" id="{43428442-2D15-4699-B034-FD07656810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5282" y="4497132"/>
              <a:ext cx="799561" cy="386884"/>
            </a:xfrm>
            <a:prstGeom prst="rect">
              <a:avLst/>
            </a:prstGeom>
          </p:spPr>
        </p:pic>
        <p:pic>
          <p:nvPicPr>
            <p:cNvPr id="197" name="Graphic 196">
              <a:extLst>
                <a:ext uri="{FF2B5EF4-FFF2-40B4-BE49-F238E27FC236}">
                  <a16:creationId xmlns:a16="http://schemas.microsoft.com/office/drawing/2014/main" id="{61514FB2-A622-4923-A446-DB2C0949EF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52504" y="4053635"/>
              <a:ext cx="295942" cy="274803"/>
            </a:xfrm>
            <a:prstGeom prst="rect">
              <a:avLst/>
            </a:prstGeom>
          </p:spPr>
        </p:pic>
        <p:sp>
          <p:nvSpPr>
            <p:cNvPr id="198" name="Rectangle: Rounded Corners 197">
              <a:extLst>
                <a:ext uri="{FF2B5EF4-FFF2-40B4-BE49-F238E27FC236}">
                  <a16:creationId xmlns:a16="http://schemas.microsoft.com/office/drawing/2014/main" id="{380BF7EF-ED8A-4363-8B1E-98FCBA922C3B}"/>
                </a:ext>
              </a:extLst>
            </p:cNvPr>
            <p:cNvSpPr/>
            <p:nvPr/>
          </p:nvSpPr>
          <p:spPr>
            <a:xfrm>
              <a:off x="8642404" y="4357558"/>
              <a:ext cx="473171" cy="347829"/>
            </a:xfrm>
            <a:prstGeom prst="roundRect">
              <a:avLst/>
            </a:prstGeom>
            <a:solidFill>
              <a:schemeClr val="bg1"/>
            </a:solid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01" name="Arrow: Chevron 200">
            <a:extLst>
              <a:ext uri="{FF2B5EF4-FFF2-40B4-BE49-F238E27FC236}">
                <a16:creationId xmlns:a16="http://schemas.microsoft.com/office/drawing/2014/main" id="{FF38CEE0-62A7-4603-B884-E2E0898E43F2}"/>
              </a:ext>
            </a:extLst>
          </p:cNvPr>
          <p:cNvSpPr/>
          <p:nvPr/>
        </p:nvSpPr>
        <p:spPr>
          <a:xfrm>
            <a:off x="6591700" y="4384752"/>
            <a:ext cx="315685" cy="612646"/>
          </a:xfrm>
          <a:prstGeom prst="chevron">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2" name="TextBox 201">
            <a:extLst>
              <a:ext uri="{FF2B5EF4-FFF2-40B4-BE49-F238E27FC236}">
                <a16:creationId xmlns:a16="http://schemas.microsoft.com/office/drawing/2014/main" id="{95A0C55D-073E-49A3-9EDB-8E34664EAF1D}"/>
              </a:ext>
            </a:extLst>
          </p:cNvPr>
          <p:cNvSpPr txBox="1"/>
          <p:nvPr/>
        </p:nvSpPr>
        <p:spPr>
          <a:xfrm>
            <a:off x="6927665" y="4393221"/>
            <a:ext cx="1153751" cy="612648"/>
          </a:xfrm>
          <a:prstGeom prst="rect">
            <a:avLst/>
          </a:prstGeom>
          <a:solidFill>
            <a:schemeClr val="bg1"/>
          </a:solidFill>
          <a:ln>
            <a:solidFill>
              <a:srgbClr val="919191"/>
            </a:solidFill>
            <a:prstDash val="sysDash"/>
          </a:ln>
        </p:spPr>
        <p:txBody>
          <a:bodyPr wrap="square" rtlCol="0" anchor="ctr">
            <a:noAutofit/>
          </a:bodyPr>
          <a:lstStyle/>
          <a:p>
            <a:pPr algn="ctr"/>
            <a:r>
              <a:rPr lang="en-US" sz="1200" dirty="0">
                <a:solidFill>
                  <a:srgbClr val="595959"/>
                </a:solidFill>
                <a:latin typeface="Arial" panose="020B0604020202020204" pitchFamily="34" charset="0"/>
                <a:cs typeface="Arial" panose="020B0604020202020204" pitchFamily="34" charset="0"/>
              </a:rPr>
              <a:t>Toric IOL </a:t>
            </a:r>
            <a:br>
              <a:rPr lang="en-US" sz="1200" dirty="0">
                <a:solidFill>
                  <a:srgbClr val="595959"/>
                </a:solidFill>
                <a:latin typeface="Arial" panose="020B0604020202020204" pitchFamily="34" charset="0"/>
                <a:cs typeface="Arial" panose="020B0604020202020204" pitchFamily="34" charset="0"/>
              </a:rPr>
            </a:br>
            <a:r>
              <a:rPr lang="en-US" sz="1200" dirty="0">
                <a:solidFill>
                  <a:srgbClr val="595959"/>
                </a:solidFill>
                <a:latin typeface="Arial" panose="020B0604020202020204" pitchFamily="34" charset="0"/>
                <a:cs typeface="Arial" panose="020B0604020202020204" pitchFamily="34" charset="0"/>
              </a:rPr>
              <a:t>alignment</a:t>
            </a:r>
            <a:endParaRPr lang="en-CA" sz="1200" dirty="0">
              <a:solidFill>
                <a:srgbClr val="595959"/>
              </a:solidFill>
              <a:latin typeface="Arial" panose="020B0604020202020204" pitchFamily="34" charset="0"/>
              <a:cs typeface="Arial" panose="020B0604020202020204" pitchFamily="34" charset="0"/>
            </a:endParaRPr>
          </a:p>
        </p:txBody>
      </p:sp>
      <p:sp>
        <p:nvSpPr>
          <p:cNvPr id="207" name="Rectangle 206">
            <a:extLst>
              <a:ext uri="{FF2B5EF4-FFF2-40B4-BE49-F238E27FC236}">
                <a16:creationId xmlns:a16="http://schemas.microsoft.com/office/drawing/2014/main" id="{65D2D2E7-BF93-4377-BE8A-2EE2D49EE0C9}"/>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TextBox 65">
            <a:extLst>
              <a:ext uri="{FF2B5EF4-FFF2-40B4-BE49-F238E27FC236}">
                <a16:creationId xmlns:a16="http://schemas.microsoft.com/office/drawing/2014/main" id="{D66B94FD-3BE4-422C-80BB-29775B88CC3B}"/>
              </a:ext>
            </a:extLst>
          </p:cNvPr>
          <p:cNvSpPr txBox="1"/>
          <p:nvPr/>
        </p:nvSpPr>
        <p:spPr>
          <a:xfrm>
            <a:off x="1918740" y="2233702"/>
            <a:ext cx="1664540" cy="338554"/>
          </a:xfrm>
          <a:prstGeom prst="rect">
            <a:avLst/>
          </a:prstGeom>
          <a:noFill/>
        </p:spPr>
        <p:txBody>
          <a:bodyPr wrap="square" rtlCol="0">
            <a:spAutoFit/>
          </a:bodyPr>
          <a:lstStyle/>
          <a:p>
            <a:r>
              <a:rPr lang="en-US" sz="1600" b="1" dirty="0">
                <a:solidFill>
                  <a:srgbClr val="595959"/>
                </a:solidFill>
                <a:latin typeface="Arial" panose="020B0604020202020204" pitchFamily="34" charset="0"/>
                <a:cs typeface="Arial" panose="020B0604020202020204" pitchFamily="34" charset="0"/>
              </a:rPr>
              <a:t>Pre-surgery</a:t>
            </a:r>
            <a:endParaRPr lang="en-CA" sz="1600" b="1" dirty="0">
              <a:solidFill>
                <a:srgbClr val="595959"/>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8249EFD5-726C-4C70-B445-88A75E5C7E52}"/>
              </a:ext>
            </a:extLst>
          </p:cNvPr>
          <p:cNvSpPr txBox="1"/>
          <p:nvPr/>
        </p:nvSpPr>
        <p:spPr>
          <a:xfrm>
            <a:off x="5409411" y="4384752"/>
            <a:ext cx="1188720" cy="612648"/>
          </a:xfrm>
          <a:prstGeom prst="rect">
            <a:avLst/>
          </a:prstGeom>
          <a:solidFill>
            <a:schemeClr val="bg1">
              <a:lumMod val="85000"/>
              <a:alpha val="80000"/>
            </a:schemeClr>
          </a:solidFill>
        </p:spPr>
        <p:txBody>
          <a:bodyPr wrap="square" rtlCol="0" anchor="ctr">
            <a:noAutofit/>
          </a:bodyPr>
          <a:lstStyle/>
          <a:p>
            <a:pPr algn="ctr"/>
            <a:r>
              <a:rPr lang="en-US" sz="1200" b="1" dirty="0">
                <a:solidFill>
                  <a:srgbClr val="595959"/>
                </a:solidFill>
                <a:latin typeface="Arial" panose="020B0604020202020204" pitchFamily="34" charset="0"/>
                <a:cs typeface="Arial" panose="020B0604020202020204" pitchFamily="34" charset="0"/>
              </a:rPr>
              <a:t>CATALYS</a:t>
            </a:r>
            <a:r>
              <a:rPr lang="en-US" sz="1200" b="1" baseline="30000" dirty="0">
                <a:solidFill>
                  <a:srgbClr val="595959"/>
                </a:solidFill>
                <a:latin typeface="Arial" panose="020B0604020202020204" pitchFamily="34" charset="0"/>
                <a:cs typeface="Arial" panose="020B0604020202020204" pitchFamily="34" charset="0"/>
              </a:rPr>
              <a:t>TM</a:t>
            </a:r>
            <a:r>
              <a:rPr lang="en-US" sz="1200" b="1" dirty="0">
                <a:solidFill>
                  <a:srgbClr val="595959"/>
                </a:solidFill>
                <a:latin typeface="Arial" panose="020B0604020202020204" pitchFamily="34" charset="0"/>
                <a:cs typeface="Arial" panose="020B0604020202020204" pitchFamily="34" charset="0"/>
              </a:rPr>
              <a:t> </a:t>
            </a:r>
            <a:r>
              <a:rPr lang="en-US" sz="1200" dirty="0">
                <a:solidFill>
                  <a:srgbClr val="595959"/>
                </a:solidFill>
                <a:latin typeface="Arial" panose="020B0604020202020204" pitchFamily="34" charset="0"/>
                <a:cs typeface="Arial" panose="020B0604020202020204" pitchFamily="34" charset="0"/>
              </a:rPr>
              <a:t>procedure</a:t>
            </a:r>
            <a:endParaRPr lang="en-CA" sz="1200" dirty="0">
              <a:solidFill>
                <a:srgbClr val="595959"/>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80922781-94E2-4895-815A-CFCF9C1F8510}"/>
              </a:ext>
            </a:extLst>
          </p:cNvPr>
          <p:cNvSpPr txBox="1"/>
          <p:nvPr/>
        </p:nvSpPr>
        <p:spPr>
          <a:xfrm>
            <a:off x="163390" y="5309714"/>
            <a:ext cx="11765807" cy="461665"/>
          </a:xfrm>
          <a:prstGeom prst="rect">
            <a:avLst/>
          </a:prstGeom>
          <a:noFill/>
        </p:spPr>
        <p:txBody>
          <a:bodyPr wrap="square" rtlCol="0">
            <a:spAutoFit/>
          </a:bodyPr>
          <a:lstStyle/>
          <a:p>
            <a:pPr algn="ctr"/>
            <a:r>
              <a:rPr lang="en-US" sz="1200" dirty="0">
                <a:solidFill>
                  <a:srgbClr val="595959"/>
                </a:solidFill>
                <a:latin typeface="Arial" panose="020B0604020202020204" pitchFamily="34" charset="0"/>
                <a:cs typeface="Arial" panose="020B0604020202020204" pitchFamily="34" charset="0"/>
              </a:rPr>
              <a:t>---Within the OR. *Time estimates by cataract surgeons based on iris registration procedure conducted with Cassini device in conjunction with CATALYS™ System use. Reflects the maximum time savings estimated by KOLs (n = 9 surgeons)</a:t>
            </a:r>
            <a:r>
              <a:rPr lang="en-US" sz="1200" baseline="30000" dirty="0">
                <a:solidFill>
                  <a:srgbClr val="595959"/>
                </a:solidFill>
                <a:latin typeface="Arial" panose="020B0604020202020204" pitchFamily="34" charset="0"/>
                <a:cs typeface="Arial" panose="020B0604020202020204" pitchFamily="34" charset="0"/>
              </a:rPr>
              <a:t>23</a:t>
            </a:r>
            <a:r>
              <a:rPr lang="en-US" sz="1200" dirty="0">
                <a:solidFill>
                  <a:srgbClr val="595959"/>
                </a:solidFill>
                <a:latin typeface="Arial" panose="020B0604020202020204" pitchFamily="34" charset="0"/>
                <a:cs typeface="Arial" panose="020B0604020202020204" pitchFamily="34" charset="0"/>
              </a:rPr>
              <a:t>.</a:t>
            </a:r>
            <a:endParaRPr lang="en-CA" sz="1200" dirty="0">
              <a:solidFill>
                <a:srgbClr val="595959"/>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033D472-99AB-40E8-B665-5C72ACA6F5A7}"/>
              </a:ext>
            </a:extLst>
          </p:cNvPr>
          <p:cNvCxnSpPr>
            <a:cxnSpLocks/>
          </p:cNvCxnSpPr>
          <p:nvPr/>
        </p:nvCxnSpPr>
        <p:spPr>
          <a:xfrm flipV="1">
            <a:off x="3839223" y="4170228"/>
            <a:ext cx="7956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DDD7E65-0A11-45A4-8C58-8897968D16D1}"/>
              </a:ext>
            </a:extLst>
          </p:cNvPr>
          <p:cNvCxnSpPr>
            <a:cxnSpLocks/>
          </p:cNvCxnSpPr>
          <p:nvPr/>
        </p:nvCxnSpPr>
        <p:spPr>
          <a:xfrm>
            <a:off x="163390" y="4170228"/>
            <a:ext cx="357214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DBC0E4A7-472D-45AE-AFF4-EB5271FE8157}"/>
              </a:ext>
            </a:extLst>
          </p:cNvPr>
          <p:cNvGrpSpPr/>
          <p:nvPr/>
        </p:nvGrpSpPr>
        <p:grpSpPr>
          <a:xfrm>
            <a:off x="367684" y="4324324"/>
            <a:ext cx="856795" cy="610273"/>
            <a:chOff x="817962" y="2442609"/>
            <a:chExt cx="856795" cy="610273"/>
          </a:xfrm>
        </p:grpSpPr>
        <p:sp>
          <p:nvSpPr>
            <p:cNvPr id="76" name="TextBox 75">
              <a:extLst>
                <a:ext uri="{FF2B5EF4-FFF2-40B4-BE49-F238E27FC236}">
                  <a16:creationId xmlns:a16="http://schemas.microsoft.com/office/drawing/2014/main" id="{6E92429A-84CA-4F10-B2ED-0F3EC157F6DE}"/>
                </a:ext>
              </a:extLst>
            </p:cNvPr>
            <p:cNvSpPr txBox="1"/>
            <p:nvPr/>
          </p:nvSpPr>
          <p:spPr>
            <a:xfrm>
              <a:off x="1031875" y="2442609"/>
              <a:ext cx="642882" cy="610273"/>
            </a:xfrm>
            <a:prstGeom prst="rect">
              <a:avLst/>
            </a:prstGeom>
            <a:noFill/>
          </p:spPr>
          <p:txBody>
            <a:bodyPr wrap="square" rtlCol="0" anchor="ctr">
              <a:noAutofit/>
            </a:bodyPr>
            <a:lstStyle/>
            <a:p>
              <a:pPr algn="r"/>
              <a:r>
                <a:rPr lang="en-CA" sz="1200" b="1" dirty="0">
                  <a:solidFill>
                    <a:srgbClr val="C00000"/>
                  </a:solidFill>
                  <a:latin typeface="Arial" panose="020B0604020202020204" pitchFamily="34" charset="0"/>
                  <a:cs typeface="Arial" panose="020B0604020202020204" pitchFamily="34" charset="0"/>
                </a:rPr>
                <a:t>Total </a:t>
              </a:r>
              <a:br>
                <a:rPr lang="en-CA" sz="1200" b="1" dirty="0">
                  <a:solidFill>
                    <a:srgbClr val="C00000"/>
                  </a:solidFill>
                  <a:latin typeface="Arial" panose="020B0604020202020204" pitchFamily="34" charset="0"/>
                  <a:cs typeface="Arial" panose="020B0604020202020204" pitchFamily="34" charset="0"/>
                </a:rPr>
              </a:br>
              <a:r>
                <a:rPr lang="en-CA" sz="1200" b="1" dirty="0">
                  <a:solidFill>
                    <a:srgbClr val="C00000"/>
                  </a:solidFill>
                  <a:latin typeface="Arial" panose="020B0604020202020204" pitchFamily="34" charset="0"/>
                  <a:cs typeface="Arial" panose="020B0604020202020204" pitchFamily="34" charset="0"/>
                </a:rPr>
                <a:t>steps</a:t>
              </a:r>
            </a:p>
          </p:txBody>
        </p:sp>
        <p:sp>
          <p:nvSpPr>
            <p:cNvPr id="80" name="Rectangle 79">
              <a:extLst>
                <a:ext uri="{FF2B5EF4-FFF2-40B4-BE49-F238E27FC236}">
                  <a16:creationId xmlns:a16="http://schemas.microsoft.com/office/drawing/2014/main" id="{A3BBB284-47C4-4DAD-BA19-033406866F9E}"/>
                </a:ext>
              </a:extLst>
            </p:cNvPr>
            <p:cNvSpPr/>
            <p:nvPr/>
          </p:nvSpPr>
          <p:spPr>
            <a:xfrm>
              <a:off x="817962" y="2453537"/>
              <a:ext cx="412292" cy="584775"/>
            </a:xfrm>
            <a:prstGeom prst="rect">
              <a:avLst/>
            </a:prstGeom>
          </p:spPr>
          <p:txBody>
            <a:bodyPr wrap="none">
              <a:spAutoFit/>
            </a:bodyPr>
            <a:lstStyle/>
            <a:p>
              <a:pPr algn="r"/>
              <a:r>
                <a:rPr lang="en-CA" sz="3200" b="1" dirty="0">
                  <a:solidFill>
                    <a:srgbClr val="C00000"/>
                  </a:solidFill>
                  <a:latin typeface="Arial" panose="020B0604020202020204" pitchFamily="34" charset="0"/>
                  <a:cs typeface="Arial" panose="020B0604020202020204" pitchFamily="34" charset="0"/>
                </a:rPr>
                <a:t>4</a:t>
              </a:r>
              <a:endParaRPr lang="en-CA" sz="3200" dirty="0">
                <a:solidFill>
                  <a:srgbClr val="C00000"/>
                </a:solidFill>
              </a:endParaRPr>
            </a:p>
          </p:txBody>
        </p:sp>
      </p:grpSp>
      <p:grpSp>
        <p:nvGrpSpPr>
          <p:cNvPr id="81" name="Group 80">
            <a:extLst>
              <a:ext uri="{FF2B5EF4-FFF2-40B4-BE49-F238E27FC236}">
                <a16:creationId xmlns:a16="http://schemas.microsoft.com/office/drawing/2014/main" id="{60F37D1D-007C-48BB-A6FB-F103A971789D}"/>
              </a:ext>
            </a:extLst>
          </p:cNvPr>
          <p:cNvGrpSpPr/>
          <p:nvPr/>
        </p:nvGrpSpPr>
        <p:grpSpPr>
          <a:xfrm>
            <a:off x="367684" y="2658084"/>
            <a:ext cx="856795" cy="610273"/>
            <a:chOff x="817962" y="2442609"/>
            <a:chExt cx="856795" cy="610273"/>
          </a:xfrm>
        </p:grpSpPr>
        <p:sp>
          <p:nvSpPr>
            <p:cNvPr id="82" name="TextBox 81">
              <a:extLst>
                <a:ext uri="{FF2B5EF4-FFF2-40B4-BE49-F238E27FC236}">
                  <a16:creationId xmlns:a16="http://schemas.microsoft.com/office/drawing/2014/main" id="{DFD65535-3A08-44A2-B416-73A09BACC91F}"/>
                </a:ext>
              </a:extLst>
            </p:cNvPr>
            <p:cNvSpPr txBox="1"/>
            <p:nvPr/>
          </p:nvSpPr>
          <p:spPr>
            <a:xfrm>
              <a:off x="1031875" y="2442609"/>
              <a:ext cx="642882" cy="610273"/>
            </a:xfrm>
            <a:prstGeom prst="rect">
              <a:avLst/>
            </a:prstGeom>
            <a:noFill/>
          </p:spPr>
          <p:txBody>
            <a:bodyPr wrap="square" rtlCol="0" anchor="ctr">
              <a:noAutofit/>
            </a:bodyPr>
            <a:lstStyle/>
            <a:p>
              <a:pPr algn="r"/>
              <a:r>
                <a:rPr lang="en-CA" sz="1200" b="1" dirty="0">
                  <a:solidFill>
                    <a:srgbClr val="474C52"/>
                  </a:solidFill>
                  <a:latin typeface="Arial" panose="020B0604020202020204" pitchFamily="34" charset="0"/>
                  <a:cs typeface="Arial" panose="020B0604020202020204" pitchFamily="34" charset="0"/>
                </a:rPr>
                <a:t>Total </a:t>
              </a:r>
              <a:br>
                <a:rPr lang="en-CA" sz="1200" b="1" dirty="0">
                  <a:solidFill>
                    <a:srgbClr val="474C52"/>
                  </a:solidFill>
                  <a:latin typeface="Arial" panose="020B0604020202020204" pitchFamily="34" charset="0"/>
                  <a:cs typeface="Arial" panose="020B0604020202020204" pitchFamily="34" charset="0"/>
                </a:rPr>
              </a:br>
              <a:r>
                <a:rPr lang="en-CA" sz="1200" b="1" dirty="0">
                  <a:solidFill>
                    <a:srgbClr val="474C52"/>
                  </a:solidFill>
                  <a:latin typeface="Arial" panose="020B0604020202020204" pitchFamily="34" charset="0"/>
                  <a:cs typeface="Arial" panose="020B0604020202020204" pitchFamily="34" charset="0"/>
                </a:rPr>
                <a:t>steps</a:t>
              </a:r>
            </a:p>
          </p:txBody>
        </p:sp>
        <p:sp>
          <p:nvSpPr>
            <p:cNvPr id="83" name="Rectangle 82">
              <a:extLst>
                <a:ext uri="{FF2B5EF4-FFF2-40B4-BE49-F238E27FC236}">
                  <a16:creationId xmlns:a16="http://schemas.microsoft.com/office/drawing/2014/main" id="{A6731BD7-7169-4FEC-A96B-A1EEF2BE1BE8}"/>
                </a:ext>
              </a:extLst>
            </p:cNvPr>
            <p:cNvSpPr/>
            <p:nvPr/>
          </p:nvSpPr>
          <p:spPr>
            <a:xfrm>
              <a:off x="817962" y="2453537"/>
              <a:ext cx="412292" cy="584775"/>
            </a:xfrm>
            <a:prstGeom prst="rect">
              <a:avLst/>
            </a:prstGeom>
          </p:spPr>
          <p:txBody>
            <a:bodyPr wrap="none">
              <a:spAutoFit/>
            </a:bodyPr>
            <a:lstStyle/>
            <a:p>
              <a:pPr algn="r"/>
              <a:r>
                <a:rPr lang="en-CA" sz="3200" b="1" dirty="0">
                  <a:solidFill>
                    <a:srgbClr val="474C52"/>
                  </a:solidFill>
                  <a:latin typeface="Arial" panose="020B0604020202020204" pitchFamily="34" charset="0"/>
                  <a:cs typeface="Arial" panose="020B0604020202020204" pitchFamily="34" charset="0"/>
                </a:rPr>
                <a:t>6</a:t>
              </a:r>
              <a:endParaRPr lang="en-CA" sz="3200" dirty="0"/>
            </a:p>
          </p:txBody>
        </p:sp>
      </p:grpSp>
      <p:sp>
        <p:nvSpPr>
          <p:cNvPr id="84" name="TextBox 83">
            <a:extLst>
              <a:ext uri="{FF2B5EF4-FFF2-40B4-BE49-F238E27FC236}">
                <a16:creationId xmlns:a16="http://schemas.microsoft.com/office/drawing/2014/main" id="{CF5CC21D-A218-4B3A-8144-2C4D4CEDF85A}"/>
              </a:ext>
            </a:extLst>
          </p:cNvPr>
          <p:cNvSpPr txBox="1"/>
          <p:nvPr/>
        </p:nvSpPr>
        <p:spPr>
          <a:xfrm>
            <a:off x="111047" y="3348704"/>
            <a:ext cx="1209941" cy="610273"/>
          </a:xfrm>
          <a:prstGeom prst="rect">
            <a:avLst/>
          </a:prstGeom>
          <a:noFill/>
        </p:spPr>
        <p:txBody>
          <a:bodyPr wrap="square" rtlCol="0" anchor="ctr">
            <a:noAutofit/>
          </a:bodyPr>
          <a:lstStyle/>
          <a:p>
            <a:pPr algn="r"/>
            <a:r>
              <a:rPr lang="en-CA" sz="1200" b="1" dirty="0">
                <a:solidFill>
                  <a:srgbClr val="474C52"/>
                </a:solidFill>
                <a:latin typeface="Arial" panose="020B0604020202020204" pitchFamily="34" charset="0"/>
                <a:cs typeface="Arial" panose="020B0604020202020204" pitchFamily="34" charset="0"/>
              </a:rPr>
              <a:t>Extra time </a:t>
            </a:r>
            <a:r>
              <a:rPr lang="en-CA" sz="1100" dirty="0">
                <a:solidFill>
                  <a:srgbClr val="474C52"/>
                </a:solidFill>
                <a:latin typeface="Arial" panose="020B0604020202020204" pitchFamily="34" charset="0"/>
                <a:cs typeface="Arial" panose="020B0604020202020204" pitchFamily="34" charset="0"/>
              </a:rPr>
              <a:t>estimated</a:t>
            </a:r>
          </a:p>
          <a:p>
            <a:pPr algn="r"/>
            <a:r>
              <a:rPr lang="en-CA" sz="1100" dirty="0">
                <a:solidFill>
                  <a:srgbClr val="474C52"/>
                </a:solidFill>
                <a:latin typeface="Arial" panose="020B0604020202020204" pitchFamily="34" charset="0"/>
                <a:cs typeface="Arial" panose="020B0604020202020204" pitchFamily="34" charset="0"/>
              </a:rPr>
              <a:t>per case</a:t>
            </a:r>
          </a:p>
        </p:txBody>
      </p:sp>
      <p:sp>
        <p:nvSpPr>
          <p:cNvPr id="70" name="Plus Sign 69">
            <a:extLst>
              <a:ext uri="{FF2B5EF4-FFF2-40B4-BE49-F238E27FC236}">
                <a16:creationId xmlns:a16="http://schemas.microsoft.com/office/drawing/2014/main" id="{ED7EB311-DA89-4AB5-99E5-D58535C1A720}"/>
              </a:ext>
            </a:extLst>
          </p:cNvPr>
          <p:cNvSpPr/>
          <p:nvPr/>
        </p:nvSpPr>
        <p:spPr>
          <a:xfrm>
            <a:off x="3856702" y="3403549"/>
            <a:ext cx="482216" cy="460239"/>
          </a:xfrm>
          <a:prstGeom prst="mathPlus">
            <a:avLst/>
          </a:prstGeom>
          <a:solidFill>
            <a:srgbClr val="C00000"/>
          </a:solidFill>
          <a:ln w="1400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7" name="Plus Sign 86">
            <a:extLst>
              <a:ext uri="{FF2B5EF4-FFF2-40B4-BE49-F238E27FC236}">
                <a16:creationId xmlns:a16="http://schemas.microsoft.com/office/drawing/2014/main" id="{1F99253D-C2BE-47A4-8801-E9B5E813F728}"/>
              </a:ext>
            </a:extLst>
          </p:cNvPr>
          <p:cNvSpPr/>
          <p:nvPr/>
        </p:nvSpPr>
        <p:spPr>
          <a:xfrm>
            <a:off x="5376058" y="3403549"/>
            <a:ext cx="482216" cy="460239"/>
          </a:xfrm>
          <a:prstGeom prst="mathPlus">
            <a:avLst/>
          </a:prstGeom>
          <a:solidFill>
            <a:srgbClr val="C00000"/>
          </a:solidFill>
          <a:ln w="1400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8" name="Plus Sign 87">
            <a:extLst>
              <a:ext uri="{FF2B5EF4-FFF2-40B4-BE49-F238E27FC236}">
                <a16:creationId xmlns:a16="http://schemas.microsoft.com/office/drawing/2014/main" id="{9FA197B8-C735-460E-8CCB-6B49DB41882F}"/>
              </a:ext>
            </a:extLst>
          </p:cNvPr>
          <p:cNvSpPr/>
          <p:nvPr/>
        </p:nvSpPr>
        <p:spPr>
          <a:xfrm>
            <a:off x="8362411" y="3403549"/>
            <a:ext cx="482216" cy="460239"/>
          </a:xfrm>
          <a:prstGeom prst="mathPlus">
            <a:avLst/>
          </a:prstGeom>
          <a:solidFill>
            <a:srgbClr val="C00000"/>
          </a:solidFill>
          <a:ln w="1400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9" name="Plus Sign 88">
            <a:extLst>
              <a:ext uri="{FF2B5EF4-FFF2-40B4-BE49-F238E27FC236}">
                <a16:creationId xmlns:a16="http://schemas.microsoft.com/office/drawing/2014/main" id="{987E474A-FD66-4572-92B6-69483FE349D0}"/>
              </a:ext>
            </a:extLst>
          </p:cNvPr>
          <p:cNvSpPr/>
          <p:nvPr/>
        </p:nvSpPr>
        <p:spPr>
          <a:xfrm>
            <a:off x="9993351" y="3403549"/>
            <a:ext cx="482216" cy="460239"/>
          </a:xfrm>
          <a:prstGeom prst="mathPlus">
            <a:avLst/>
          </a:prstGeom>
          <a:solidFill>
            <a:srgbClr val="C00000"/>
          </a:solidFill>
          <a:ln w="1400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4" name="TextBox 63">
            <a:extLst>
              <a:ext uri="{FF2B5EF4-FFF2-40B4-BE49-F238E27FC236}">
                <a16:creationId xmlns:a16="http://schemas.microsoft.com/office/drawing/2014/main" id="{4E791852-86C6-440D-A022-F3CB6531E6EE}"/>
              </a:ext>
            </a:extLst>
          </p:cNvPr>
          <p:cNvSpPr txBox="1"/>
          <p:nvPr/>
        </p:nvSpPr>
        <p:spPr>
          <a:xfrm>
            <a:off x="4824" y="6342017"/>
            <a:ext cx="12195658" cy="400110"/>
          </a:xfrm>
          <a:prstGeom prst="rect">
            <a:avLst/>
          </a:prstGeom>
          <a:noFill/>
        </p:spPr>
        <p:txBody>
          <a:bodyPr wrap="square" lIns="45720" tIns="45720" rIns="45720" bIns="45720" rtlCol="0">
            <a:spAutoFit/>
          </a:bodyPr>
          <a:lstStyle/>
          <a:p>
            <a:pPr>
              <a:tabLst>
                <a:tab pos="230188" algn="l"/>
              </a:tabLst>
            </a:pPr>
            <a:r>
              <a:rPr lang="en-US" sz="1000" dirty="0">
                <a:solidFill>
                  <a:schemeClr val="tx1">
                    <a:lumMod val="75000"/>
                    <a:lumOff val="25000"/>
                  </a:schemeClr>
                </a:solidFill>
                <a:latin typeface="Arial" panose="020B0604020202020204" pitchFamily="34" charset="0"/>
                <a:cs typeface="Arial" panose="020B0604020202020204" pitchFamily="34" charset="0"/>
              </a:rPr>
              <a:t>** Workflow improvement compared to manual marking of the eye and manual calculation, transcription, and entry of data into the treatment plan. Import of preoperative diagnostic data eliminates manual transcription errors between devices.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14</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7702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21C97-480C-4395-88D0-D6D8483AAEA1}"/>
              </a:ext>
            </a:extLst>
          </p:cNvPr>
          <p:cNvSpPr/>
          <p:nvPr/>
        </p:nvSpPr>
        <p:spPr>
          <a:xfrm>
            <a:off x="0" y="137926"/>
            <a:ext cx="12192000" cy="16240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dirty="0">
                <a:solidFill>
                  <a:srgbClr val="595959"/>
                </a:solidFill>
                <a:latin typeface="Arial" panose="020B0604020202020204" pitchFamily="34" charset="0"/>
                <a:cs typeface="Arial" panose="020B0604020202020204" pitchFamily="34" charset="0"/>
              </a:rPr>
              <a:t>Improved workflow with CATALYS</a:t>
            </a:r>
            <a:r>
              <a:rPr lang="en-US" sz="2400" b="1" baseline="30000" dirty="0">
                <a:solidFill>
                  <a:srgbClr val="595959"/>
                </a:solidFill>
                <a:latin typeface="Arial" panose="020B0604020202020204" pitchFamily="34" charset="0"/>
                <a:cs typeface="Arial" panose="020B0604020202020204" pitchFamily="34" charset="0"/>
              </a:rPr>
              <a:t>TM</a:t>
            </a:r>
            <a:r>
              <a:rPr lang="en-US" sz="2400" b="1" dirty="0">
                <a:solidFill>
                  <a:srgbClr val="595959"/>
                </a:solidFill>
                <a:latin typeface="Arial" panose="020B0604020202020204" pitchFamily="34" charset="0"/>
                <a:cs typeface="Arial" panose="020B0604020202020204" pitchFamily="34" charset="0"/>
              </a:rPr>
              <a:t> </a:t>
            </a:r>
            <a:r>
              <a:rPr lang="en-US" sz="2400" b="1" dirty="0" err="1">
                <a:solidFill>
                  <a:srgbClr val="595959"/>
                </a:solidFill>
                <a:latin typeface="Arial" panose="020B0604020202020204" pitchFamily="34" charset="0"/>
                <a:cs typeface="Arial" panose="020B0604020202020204" pitchFamily="34" charset="0"/>
              </a:rPr>
              <a:t>cOS</a:t>
            </a:r>
            <a:r>
              <a:rPr lang="en-US" sz="2400" b="1" dirty="0">
                <a:solidFill>
                  <a:srgbClr val="595959"/>
                </a:solidFill>
                <a:latin typeface="Arial" panose="020B0604020202020204" pitchFamily="34" charset="0"/>
                <a:cs typeface="Arial" panose="020B0604020202020204" pitchFamily="34" charset="0"/>
              </a:rPr>
              <a:t> 6.0 increases operational efficiency and may lead to </a:t>
            </a:r>
            <a:r>
              <a:rPr lang="en-US" sz="2400" b="1" dirty="0">
                <a:solidFill>
                  <a:srgbClr val="C00000"/>
                </a:solidFill>
                <a:latin typeface="Arial" panose="020B0604020202020204" pitchFamily="34" charset="0"/>
                <a:cs typeface="Arial" panose="020B0604020202020204" pitchFamily="34" charset="0"/>
              </a:rPr>
              <a:t>economic value for surgical centers</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71193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5252216C-960F-4DE1-8FA2-1D3449E81A7A}"/>
              </a:ext>
            </a:extLst>
          </p:cNvPr>
          <p:cNvSpPr txBox="1"/>
          <p:nvPr/>
        </p:nvSpPr>
        <p:spPr>
          <a:xfrm>
            <a:off x="-7317" y="5148475"/>
            <a:ext cx="12195658" cy="553998"/>
          </a:xfrm>
          <a:prstGeom prst="rect">
            <a:avLst/>
          </a:prstGeom>
          <a:noFill/>
        </p:spPr>
        <p:txBody>
          <a:bodyPr wrap="square" lIns="45720" tIns="45720" rIns="45720" bIns="45720" rtlCol="0">
            <a:spAutoFit/>
          </a:bodyPr>
          <a:lstStyle/>
          <a:p>
            <a:pPr>
              <a:tabLst>
                <a:tab pos="230188" algn="l"/>
              </a:tabLst>
            </a:pPr>
            <a:r>
              <a:rPr lang="en-US" sz="1000" dirty="0">
                <a:solidFill>
                  <a:schemeClr val="tx1">
                    <a:lumMod val="75000"/>
                    <a:lumOff val="25000"/>
                  </a:schemeClr>
                </a:solidFill>
                <a:latin typeface="Arial" panose="020B0604020202020204" pitchFamily="34" charset="0"/>
                <a:cs typeface="Arial" panose="020B0604020202020204" pitchFamily="34" charset="0"/>
              </a:rPr>
              <a:t>* Assumes an average duration of cataract surgery is 24 minutes and the OR is open for 8 hours a day for 50 weeks in a year.</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20 </a:t>
            </a:r>
            <a:r>
              <a:rPr lang="en-US" sz="1000" dirty="0">
                <a:solidFill>
                  <a:schemeClr val="tx1">
                    <a:lumMod val="75000"/>
                    <a:lumOff val="25000"/>
                  </a:schemeClr>
                </a:solidFill>
                <a:latin typeface="Arial" panose="020B0604020202020204" pitchFamily="34" charset="0"/>
                <a:cs typeface="Arial" panose="020B0604020202020204" pitchFamily="34" charset="0"/>
              </a:rPr>
              <a:t> Assumes average time in the laser room of 10 minutes.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20 </a:t>
            </a:r>
            <a:r>
              <a:rPr lang="en-US" sz="1000" dirty="0">
                <a:solidFill>
                  <a:schemeClr val="tx1">
                    <a:lumMod val="75000"/>
                    <a:lumOff val="25000"/>
                  </a:schemeClr>
                </a:solidFill>
                <a:latin typeface="Arial" panose="020B0604020202020204" pitchFamily="34" charset="0"/>
                <a:cs typeface="Arial" panose="020B0604020202020204" pitchFamily="34" charset="0"/>
              </a:rPr>
              <a:t>Assumes 38% of patients with cataracts have astigmatism, with 33% being corrected with toric IOLs.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4,9</a:t>
            </a:r>
            <a:r>
              <a:rPr lang="en-US" sz="1000" dirty="0">
                <a:solidFill>
                  <a:schemeClr val="tx1">
                    <a:lumMod val="75000"/>
                    <a:lumOff val="25000"/>
                  </a:schemeClr>
                </a:solidFill>
                <a:latin typeface="Arial" panose="020B0604020202020204" pitchFamily="34" charset="0"/>
                <a:cs typeface="Arial" panose="020B0604020202020204" pitchFamily="34" charset="0"/>
              </a:rPr>
              <a:t> Assumes 11% of cataract surgeries are with LCS and 73.3% of LCS procedure are arcuate incisions.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9,21</a:t>
            </a:r>
            <a:r>
              <a:rPr lang="en-US" sz="1000" dirty="0">
                <a:solidFill>
                  <a:schemeClr val="tx1">
                    <a:lumMod val="75000"/>
                    <a:lumOff val="25000"/>
                  </a:schemeClr>
                </a:solidFill>
                <a:latin typeface="Arial" panose="020B0604020202020204" pitchFamily="34" charset="0"/>
                <a:cs typeface="Arial" panose="020B0604020202020204" pitchFamily="34" charset="0"/>
              </a:rPr>
              <a:t>  The time savings estimates are based on the higher potential time savings presented on the previous slides (within the OR on the surgery day only). </a:t>
            </a:r>
          </a:p>
        </p:txBody>
      </p:sp>
      <p:pic>
        <p:nvPicPr>
          <p:cNvPr id="26" name="Picture 25">
            <a:extLst>
              <a:ext uri="{FF2B5EF4-FFF2-40B4-BE49-F238E27FC236}">
                <a16:creationId xmlns:a16="http://schemas.microsoft.com/office/drawing/2014/main" id="{2DEB1936-0FD5-4652-BF97-3AE7C6EC4293}"/>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pic>
        <p:nvPicPr>
          <p:cNvPr id="27" name="Picture 26">
            <a:extLst>
              <a:ext uri="{FF2B5EF4-FFF2-40B4-BE49-F238E27FC236}">
                <a16:creationId xmlns:a16="http://schemas.microsoft.com/office/drawing/2014/main" id="{6B515E55-6241-47FD-B8AE-822FD7E1FC80}"/>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33" name="TextBox 32">
            <a:extLst>
              <a:ext uri="{FF2B5EF4-FFF2-40B4-BE49-F238E27FC236}">
                <a16:creationId xmlns:a16="http://schemas.microsoft.com/office/drawing/2014/main" id="{901E8E76-9A82-4598-8C77-1EE78EBC0C66}"/>
              </a:ext>
            </a:extLst>
          </p:cNvPr>
          <p:cNvSpPr txBox="1"/>
          <p:nvPr/>
        </p:nvSpPr>
        <p:spPr>
          <a:xfrm>
            <a:off x="-3659" y="5794824"/>
            <a:ext cx="12192000" cy="921208"/>
          </a:xfrm>
          <a:prstGeom prst="rect">
            <a:avLst/>
          </a:prstGeom>
          <a:solidFill>
            <a:srgbClr val="F0F0F0"/>
          </a:solidFill>
        </p:spPr>
        <p:txBody>
          <a:bodyPr wrap="square" rtlCol="0" anchor="ctr">
            <a:noAutofit/>
          </a:bodyPr>
          <a:lstStyle/>
          <a:p>
            <a:pPr algn="ctr"/>
            <a:r>
              <a:rPr lang="en-US" sz="1900" b="1" i="1" dirty="0">
                <a:solidFill>
                  <a:srgbClr val="474C52"/>
                </a:solidFill>
                <a:latin typeface="Arial" panose="020B0604020202020204" pitchFamily="34" charset="0"/>
                <a:cs typeface="Arial" panose="020B0604020202020204" pitchFamily="34" charset="0"/>
              </a:rPr>
              <a:t>Increased operational efficiency can lead to additional value for surgical centers and patients </a:t>
            </a:r>
            <a:endParaRPr lang="en-US" sz="1900" b="1" i="1" dirty="0">
              <a:solidFill>
                <a:srgbClr val="C00000"/>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A463CBC0-7838-4B01-95B2-46FA1FC684D4}"/>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88ED5FB3-5008-447F-B7FC-420D87EB3EEC}"/>
              </a:ext>
            </a:extLst>
          </p:cNvPr>
          <p:cNvSpPr/>
          <p:nvPr/>
        </p:nvSpPr>
        <p:spPr>
          <a:xfrm>
            <a:off x="6770916" y="2684692"/>
            <a:ext cx="2249034" cy="63457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Arial" panose="020B0604020202020204" pitchFamily="34" charset="0"/>
                <a:cs typeface="Arial" panose="020B0604020202020204" pitchFamily="34" charset="0"/>
              </a:rPr>
              <a:t>Potential annual time savings per OR</a:t>
            </a:r>
            <a:endParaRPr lang="en-CA" sz="1300" b="1"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8F851DAB-FD92-465E-A9BE-0C20D98E5417}"/>
              </a:ext>
            </a:extLst>
          </p:cNvPr>
          <p:cNvSpPr/>
          <p:nvPr/>
        </p:nvSpPr>
        <p:spPr>
          <a:xfrm>
            <a:off x="6770916" y="3380354"/>
            <a:ext cx="2249034" cy="5724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595959"/>
                </a:solidFill>
                <a:latin typeface="Arial" panose="020B0604020202020204" pitchFamily="34" charset="0"/>
                <a:cs typeface="Arial" panose="020B0604020202020204" pitchFamily="34" charset="0"/>
              </a:rPr>
              <a:t>0 hours</a:t>
            </a:r>
            <a:endParaRPr lang="en-US" sz="1300" dirty="0">
              <a:solidFill>
                <a:srgbClr val="484C55"/>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CBC01D57-5885-4941-93F7-31FBA30CE781}"/>
              </a:ext>
            </a:extLst>
          </p:cNvPr>
          <p:cNvSpPr/>
          <p:nvPr/>
        </p:nvSpPr>
        <p:spPr>
          <a:xfrm>
            <a:off x="9355142" y="2684692"/>
            <a:ext cx="2249034" cy="63457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Arial" panose="020B0604020202020204" pitchFamily="34" charset="0"/>
                <a:cs typeface="Arial" panose="020B0604020202020204" pitchFamily="34" charset="0"/>
              </a:rPr>
              <a:t>Potential increase</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 in OR capacity</a:t>
            </a:r>
            <a:endParaRPr lang="en-CA" sz="1300" b="1" dirty="0">
              <a:solidFill>
                <a:schemeClr val="bg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85CDCE90-448D-4BA7-83E7-9922CC0F367E}"/>
              </a:ext>
            </a:extLst>
          </p:cNvPr>
          <p:cNvSpPr/>
          <p:nvPr/>
        </p:nvSpPr>
        <p:spPr>
          <a:xfrm>
            <a:off x="9355142" y="3380354"/>
            <a:ext cx="2249034" cy="58253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484C55"/>
                </a:solidFill>
                <a:latin typeface="Arial" panose="020B0604020202020204" pitchFamily="34" charset="0"/>
                <a:cs typeface="Arial" panose="020B0604020202020204" pitchFamily="34" charset="0"/>
              </a:rPr>
              <a:t>0 cases</a:t>
            </a:r>
          </a:p>
        </p:txBody>
      </p:sp>
      <p:sp>
        <p:nvSpPr>
          <p:cNvPr id="44" name="Rectangle 43">
            <a:extLst>
              <a:ext uri="{FF2B5EF4-FFF2-40B4-BE49-F238E27FC236}">
                <a16:creationId xmlns:a16="http://schemas.microsoft.com/office/drawing/2014/main" id="{51E1390E-76F0-4D87-8EB7-F85297F2DEC9}"/>
              </a:ext>
            </a:extLst>
          </p:cNvPr>
          <p:cNvSpPr/>
          <p:nvPr/>
        </p:nvSpPr>
        <p:spPr>
          <a:xfrm>
            <a:off x="503762" y="3380354"/>
            <a:ext cx="1031124" cy="5739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rgbClr val="595959"/>
                </a:solidFill>
                <a:latin typeface="Arial" panose="020B0604020202020204" pitchFamily="34" charset="0"/>
                <a:cs typeface="Arial" panose="020B0604020202020204" pitchFamily="34" charset="0"/>
              </a:rPr>
              <a:t>Arcuate incisions</a:t>
            </a:r>
          </a:p>
          <a:p>
            <a:pPr algn="ctr"/>
            <a:endParaRPr lang="en-US" sz="1300" b="1" dirty="0">
              <a:solidFill>
                <a:srgbClr val="595959"/>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57AA28CF-AA42-4342-8765-4C08F3056A06}"/>
              </a:ext>
            </a:extLst>
          </p:cNvPr>
          <p:cNvSpPr/>
          <p:nvPr/>
        </p:nvSpPr>
        <p:spPr>
          <a:xfrm>
            <a:off x="503762" y="4017778"/>
            <a:ext cx="1031124" cy="5739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rgbClr val="595959"/>
                </a:solidFill>
                <a:latin typeface="Arial" panose="020B0604020202020204" pitchFamily="34" charset="0"/>
                <a:cs typeface="Arial" panose="020B0604020202020204" pitchFamily="34" charset="0"/>
              </a:rPr>
              <a:t>Toric </a:t>
            </a:r>
            <a:br>
              <a:rPr lang="en-US" sz="1300" b="1" dirty="0">
                <a:solidFill>
                  <a:srgbClr val="595959"/>
                </a:solidFill>
                <a:latin typeface="Arial" panose="020B0604020202020204" pitchFamily="34" charset="0"/>
                <a:cs typeface="Arial" panose="020B0604020202020204" pitchFamily="34" charset="0"/>
              </a:rPr>
            </a:br>
            <a:r>
              <a:rPr lang="en-US" sz="1300" b="1" dirty="0">
                <a:solidFill>
                  <a:srgbClr val="595959"/>
                </a:solidFill>
                <a:latin typeface="Arial" panose="020B0604020202020204" pitchFamily="34" charset="0"/>
                <a:cs typeface="Arial" panose="020B0604020202020204" pitchFamily="34" charset="0"/>
              </a:rPr>
              <a:t>IOLs</a:t>
            </a:r>
          </a:p>
          <a:p>
            <a:pPr algn="ctr"/>
            <a:endParaRPr lang="en-US" sz="1300" b="1" dirty="0">
              <a:solidFill>
                <a:srgbClr val="595959"/>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94E8B92D-AE55-413D-A4A8-2F1D0FCEB346}"/>
              </a:ext>
            </a:extLst>
          </p:cNvPr>
          <p:cNvSpPr/>
          <p:nvPr/>
        </p:nvSpPr>
        <p:spPr>
          <a:xfrm>
            <a:off x="6770916" y="4017778"/>
            <a:ext cx="2249034" cy="5724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595959"/>
                </a:solidFill>
                <a:latin typeface="Arial" panose="020B0604020202020204" pitchFamily="34" charset="0"/>
                <a:cs typeface="Arial" panose="020B0604020202020204" pitchFamily="34" charset="0"/>
              </a:rPr>
              <a:t>Up to </a:t>
            </a:r>
            <a:r>
              <a:rPr lang="en-US" sz="1300" b="1" dirty="0">
                <a:solidFill>
                  <a:srgbClr val="C00000"/>
                </a:solidFill>
                <a:latin typeface="Arial" panose="020B0604020202020204" pitchFamily="34" charset="0"/>
                <a:cs typeface="Arial" panose="020B0604020202020204" pitchFamily="34" charset="0"/>
              </a:rPr>
              <a:t>63 hours*</a:t>
            </a:r>
          </a:p>
        </p:txBody>
      </p:sp>
      <p:sp>
        <p:nvSpPr>
          <p:cNvPr id="47" name="Rectangle 46">
            <a:extLst>
              <a:ext uri="{FF2B5EF4-FFF2-40B4-BE49-F238E27FC236}">
                <a16:creationId xmlns:a16="http://schemas.microsoft.com/office/drawing/2014/main" id="{B3D66ED2-2D68-4A8F-A150-BBA5ECD008EA}"/>
              </a:ext>
            </a:extLst>
          </p:cNvPr>
          <p:cNvSpPr/>
          <p:nvPr/>
        </p:nvSpPr>
        <p:spPr>
          <a:xfrm>
            <a:off x="9355142" y="4017778"/>
            <a:ext cx="2249034" cy="58253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484C55"/>
                </a:solidFill>
                <a:latin typeface="Arial" panose="020B0604020202020204" pitchFamily="34" charset="0"/>
                <a:cs typeface="Arial" panose="020B0604020202020204" pitchFamily="34" charset="0"/>
              </a:rPr>
              <a:t>Up to </a:t>
            </a:r>
            <a:r>
              <a:rPr lang="en-US" sz="1300" b="1" dirty="0">
                <a:solidFill>
                  <a:srgbClr val="C00000"/>
                </a:solidFill>
                <a:latin typeface="Arial" panose="020B0604020202020204" pitchFamily="34" charset="0"/>
                <a:cs typeface="Arial" panose="020B0604020202020204" pitchFamily="34" charset="0"/>
              </a:rPr>
              <a:t>157 cases*</a:t>
            </a:r>
          </a:p>
        </p:txBody>
      </p:sp>
      <p:pic>
        <p:nvPicPr>
          <p:cNvPr id="12" name="Graphic 11" descr="Hospital">
            <a:extLst>
              <a:ext uri="{FF2B5EF4-FFF2-40B4-BE49-F238E27FC236}">
                <a16:creationId xmlns:a16="http://schemas.microsoft.com/office/drawing/2014/main" id="{07A101A0-FAF5-460A-AF8A-D4C7458F99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384" y="2529556"/>
            <a:ext cx="914400" cy="914400"/>
          </a:xfrm>
          <a:prstGeom prst="rect">
            <a:avLst/>
          </a:prstGeom>
        </p:spPr>
      </p:pic>
      <p:pic>
        <p:nvPicPr>
          <p:cNvPr id="48" name="Graphic 47">
            <a:extLst>
              <a:ext uri="{FF2B5EF4-FFF2-40B4-BE49-F238E27FC236}">
                <a16:creationId xmlns:a16="http://schemas.microsoft.com/office/drawing/2014/main" id="{0089EC1B-A08F-40EF-A449-4DCE4A93D6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9023188" y="2700222"/>
            <a:ext cx="330958" cy="603511"/>
          </a:xfrm>
          <a:prstGeom prst="rect">
            <a:avLst/>
          </a:prstGeom>
        </p:spPr>
      </p:pic>
      <p:sp>
        <p:nvSpPr>
          <p:cNvPr id="30" name="Rectangle 29">
            <a:extLst>
              <a:ext uri="{FF2B5EF4-FFF2-40B4-BE49-F238E27FC236}">
                <a16:creationId xmlns:a16="http://schemas.microsoft.com/office/drawing/2014/main" id="{50586EDD-9193-4266-9736-11D2C66282C5}"/>
              </a:ext>
            </a:extLst>
          </p:cNvPr>
          <p:cNvSpPr/>
          <p:nvPr/>
        </p:nvSpPr>
        <p:spPr>
          <a:xfrm>
            <a:off x="1698180" y="2673802"/>
            <a:ext cx="2249034" cy="63457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Arial" panose="020B0604020202020204" pitchFamily="34" charset="0"/>
                <a:cs typeface="Arial" panose="020B0604020202020204" pitchFamily="34" charset="0"/>
              </a:rPr>
              <a:t>Potential annual time savings per laser room</a:t>
            </a:r>
            <a:endParaRPr lang="en-CA" sz="1300" b="1"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B4EE9D96-6310-4C32-B893-41E722C9F4E9}"/>
              </a:ext>
            </a:extLst>
          </p:cNvPr>
          <p:cNvSpPr/>
          <p:nvPr/>
        </p:nvSpPr>
        <p:spPr>
          <a:xfrm>
            <a:off x="1698180" y="3369464"/>
            <a:ext cx="2249034" cy="5724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595959"/>
                </a:solidFill>
                <a:latin typeface="Arial" panose="020B0604020202020204" pitchFamily="34" charset="0"/>
                <a:cs typeface="Arial" panose="020B0604020202020204" pitchFamily="34" charset="0"/>
              </a:rPr>
              <a:t>Surgeon: Up to </a:t>
            </a:r>
            <a:r>
              <a:rPr lang="en-US" sz="1300" b="1" dirty="0">
                <a:solidFill>
                  <a:srgbClr val="C00000"/>
                </a:solidFill>
                <a:latin typeface="Arial" panose="020B0604020202020204" pitchFamily="34" charset="0"/>
                <a:cs typeface="Arial" panose="020B0604020202020204" pitchFamily="34" charset="0"/>
              </a:rPr>
              <a:t>34 hours</a:t>
            </a:r>
          </a:p>
          <a:p>
            <a:pPr algn="ctr"/>
            <a:r>
              <a:rPr lang="en-US" sz="1300" dirty="0">
                <a:solidFill>
                  <a:srgbClr val="595959"/>
                </a:solidFill>
                <a:latin typeface="Arial" panose="020B0604020202020204" pitchFamily="34" charset="0"/>
                <a:cs typeface="Arial" panose="020B0604020202020204" pitchFamily="34" charset="0"/>
              </a:rPr>
              <a:t>Technician: Up to</a:t>
            </a:r>
            <a:r>
              <a:rPr lang="en-US" sz="1300" b="1" dirty="0">
                <a:solidFill>
                  <a:srgbClr val="C00000"/>
                </a:solidFill>
                <a:latin typeface="Arial" panose="020B0604020202020204" pitchFamily="34" charset="0"/>
                <a:cs typeface="Arial" panose="020B0604020202020204" pitchFamily="34" charset="0"/>
              </a:rPr>
              <a:t> 47 hours</a:t>
            </a:r>
          </a:p>
        </p:txBody>
      </p:sp>
      <p:sp>
        <p:nvSpPr>
          <p:cNvPr id="34" name="Rectangle 33">
            <a:extLst>
              <a:ext uri="{FF2B5EF4-FFF2-40B4-BE49-F238E27FC236}">
                <a16:creationId xmlns:a16="http://schemas.microsoft.com/office/drawing/2014/main" id="{B144BDEB-5FB7-490A-9A29-DFF00CE329A6}"/>
              </a:ext>
            </a:extLst>
          </p:cNvPr>
          <p:cNvSpPr/>
          <p:nvPr/>
        </p:nvSpPr>
        <p:spPr>
          <a:xfrm>
            <a:off x="4282406" y="2673802"/>
            <a:ext cx="2249034" cy="63457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Arial" panose="020B0604020202020204" pitchFamily="34" charset="0"/>
                <a:cs typeface="Arial" panose="020B0604020202020204" pitchFamily="34" charset="0"/>
              </a:rPr>
              <a:t>Potential increase in laser room capacity</a:t>
            </a:r>
            <a:endParaRPr lang="en-CA" sz="1300" b="1" dirty="0">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05D8A41C-0BC7-44C9-B7EE-A985C52E8595}"/>
              </a:ext>
            </a:extLst>
          </p:cNvPr>
          <p:cNvSpPr/>
          <p:nvPr/>
        </p:nvSpPr>
        <p:spPr>
          <a:xfrm>
            <a:off x="4282406" y="3369464"/>
            <a:ext cx="2249034" cy="58253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484C55"/>
                </a:solidFill>
                <a:latin typeface="Arial" panose="020B0604020202020204" pitchFamily="34" charset="0"/>
                <a:cs typeface="Arial" panose="020B0604020202020204" pitchFamily="34" charset="0"/>
              </a:rPr>
              <a:t>Up to </a:t>
            </a:r>
            <a:r>
              <a:rPr lang="en-US" sz="1300" b="1" dirty="0">
                <a:solidFill>
                  <a:srgbClr val="C00000"/>
                </a:solidFill>
                <a:latin typeface="Arial" panose="020B0604020202020204" pitchFamily="34" charset="0"/>
                <a:cs typeface="Arial" panose="020B0604020202020204" pitchFamily="34" charset="0"/>
              </a:rPr>
              <a:t>202 cases*</a:t>
            </a:r>
          </a:p>
        </p:txBody>
      </p:sp>
      <p:sp>
        <p:nvSpPr>
          <p:cNvPr id="36" name="Rectangle 35">
            <a:extLst>
              <a:ext uri="{FF2B5EF4-FFF2-40B4-BE49-F238E27FC236}">
                <a16:creationId xmlns:a16="http://schemas.microsoft.com/office/drawing/2014/main" id="{4998713E-2B15-4DA8-8BAA-2F23434E2213}"/>
              </a:ext>
            </a:extLst>
          </p:cNvPr>
          <p:cNvSpPr/>
          <p:nvPr/>
        </p:nvSpPr>
        <p:spPr>
          <a:xfrm>
            <a:off x="1698180" y="4006888"/>
            <a:ext cx="2249034" cy="5724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595959"/>
                </a:solidFill>
                <a:latin typeface="Arial" panose="020B0604020202020204" pitchFamily="34" charset="0"/>
                <a:cs typeface="Arial" panose="020B0604020202020204" pitchFamily="34" charset="0"/>
              </a:rPr>
              <a:t>0 hours</a:t>
            </a:r>
            <a:endParaRPr lang="en-US" sz="1300" dirty="0">
              <a:solidFill>
                <a:srgbClr val="484C55"/>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C2B0E5D7-4391-46A4-AEAC-AE968FDFDE44}"/>
              </a:ext>
            </a:extLst>
          </p:cNvPr>
          <p:cNvSpPr/>
          <p:nvPr/>
        </p:nvSpPr>
        <p:spPr>
          <a:xfrm>
            <a:off x="4282406" y="4006888"/>
            <a:ext cx="2249034" cy="58253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595959"/>
                </a:solidFill>
                <a:latin typeface="Arial" panose="020B0604020202020204" pitchFamily="34" charset="0"/>
                <a:cs typeface="Arial" panose="020B0604020202020204" pitchFamily="34" charset="0"/>
              </a:rPr>
              <a:t>0 cases</a:t>
            </a:r>
            <a:endParaRPr lang="en-US" sz="1300" dirty="0">
              <a:solidFill>
                <a:srgbClr val="484C55"/>
              </a:solidFill>
              <a:latin typeface="Arial" panose="020B0604020202020204" pitchFamily="34" charset="0"/>
              <a:cs typeface="Arial" panose="020B0604020202020204" pitchFamily="34" charset="0"/>
            </a:endParaRPr>
          </a:p>
        </p:txBody>
      </p:sp>
      <p:pic>
        <p:nvPicPr>
          <p:cNvPr id="39" name="Graphic 38">
            <a:extLst>
              <a:ext uri="{FF2B5EF4-FFF2-40B4-BE49-F238E27FC236}">
                <a16:creationId xmlns:a16="http://schemas.microsoft.com/office/drawing/2014/main" id="{107B0127-CAB4-483D-9515-6B39155E4D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3950452" y="2689332"/>
            <a:ext cx="330958" cy="603511"/>
          </a:xfrm>
          <a:prstGeom prst="rect">
            <a:avLst/>
          </a:prstGeom>
        </p:spPr>
      </p:pic>
    </p:spTree>
    <p:extLst>
      <p:ext uri="{BB962C8B-B14F-4D97-AF65-F5344CB8AC3E}">
        <p14:creationId xmlns:p14="http://schemas.microsoft.com/office/powerpoint/2010/main" val="337953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A3E1E6-0796-47A2-AFBA-A96A528193EF}"/>
              </a:ext>
            </a:extLst>
          </p:cNvPr>
          <p:cNvSpPr/>
          <p:nvPr/>
        </p:nvSpPr>
        <p:spPr>
          <a:xfrm>
            <a:off x="8261813" y="2448757"/>
            <a:ext cx="3456000" cy="2736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2168448F-DCB9-4CF1-871B-707660C1BAAF}"/>
              </a:ext>
            </a:extLst>
          </p:cNvPr>
          <p:cNvSpPr/>
          <p:nvPr/>
        </p:nvSpPr>
        <p:spPr>
          <a:xfrm>
            <a:off x="4368184" y="2448757"/>
            <a:ext cx="3456000" cy="2736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28C86FEA-F404-4C81-B7F1-E5F8BC5CA78B}"/>
              </a:ext>
            </a:extLst>
          </p:cNvPr>
          <p:cNvSpPr/>
          <p:nvPr/>
        </p:nvSpPr>
        <p:spPr>
          <a:xfrm>
            <a:off x="474556" y="2448757"/>
            <a:ext cx="3456000" cy="2736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26A21C97-480C-4395-88D0-D6D8483AAEA1}"/>
              </a:ext>
            </a:extLst>
          </p:cNvPr>
          <p:cNvSpPr/>
          <p:nvPr/>
        </p:nvSpPr>
        <p:spPr>
          <a:xfrm>
            <a:off x="0" y="137926"/>
            <a:ext cx="12192000" cy="16240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dirty="0">
                <a:solidFill>
                  <a:srgbClr val="595959"/>
                </a:solidFill>
                <a:latin typeface="Arial" panose="020B0604020202020204" pitchFamily="34" charset="0"/>
                <a:cs typeface="Arial" panose="020B0604020202020204" pitchFamily="34" charset="0"/>
              </a:rPr>
              <a:t>Improved workflow with CATALYS</a:t>
            </a:r>
            <a:r>
              <a:rPr lang="en-US" sz="2400" b="1" baseline="30000" dirty="0">
                <a:solidFill>
                  <a:srgbClr val="595959"/>
                </a:solidFill>
                <a:latin typeface="Arial" panose="020B0604020202020204" pitchFamily="34" charset="0"/>
                <a:cs typeface="Arial" panose="020B0604020202020204" pitchFamily="34" charset="0"/>
              </a:rPr>
              <a:t>TM</a:t>
            </a:r>
            <a:r>
              <a:rPr lang="en-US" sz="2400" b="1" dirty="0">
                <a:solidFill>
                  <a:srgbClr val="595959"/>
                </a:solidFill>
                <a:latin typeface="Arial" panose="020B0604020202020204" pitchFamily="34" charset="0"/>
                <a:cs typeface="Arial" panose="020B0604020202020204" pitchFamily="34" charset="0"/>
              </a:rPr>
              <a:t> </a:t>
            </a:r>
            <a:r>
              <a:rPr lang="en-US" sz="2400" b="1" dirty="0" err="1">
                <a:solidFill>
                  <a:srgbClr val="595959"/>
                </a:solidFill>
                <a:latin typeface="Arial" panose="020B0604020202020204" pitchFamily="34" charset="0"/>
                <a:cs typeface="Arial" panose="020B0604020202020204" pitchFamily="34" charset="0"/>
              </a:rPr>
              <a:t>cOS</a:t>
            </a:r>
            <a:r>
              <a:rPr lang="en-US" sz="2400" b="1" dirty="0">
                <a:solidFill>
                  <a:srgbClr val="595959"/>
                </a:solidFill>
                <a:latin typeface="Arial" panose="020B0604020202020204" pitchFamily="34" charset="0"/>
                <a:cs typeface="Arial" panose="020B0604020202020204" pitchFamily="34" charset="0"/>
              </a:rPr>
              <a:t> 6.0 increases operational efficiency and may lead to </a:t>
            </a:r>
            <a:r>
              <a:rPr lang="en-US" sz="2400" b="1" dirty="0">
                <a:solidFill>
                  <a:srgbClr val="C00000"/>
                </a:solidFill>
                <a:latin typeface="Arial" panose="020B0604020202020204" pitchFamily="34" charset="0"/>
                <a:cs typeface="Arial" panose="020B0604020202020204" pitchFamily="34" charset="0"/>
              </a:rPr>
              <a:t>economic value for surgical centers</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71193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5252216C-960F-4DE1-8FA2-1D3449E81A7A}"/>
              </a:ext>
            </a:extLst>
          </p:cNvPr>
          <p:cNvSpPr txBox="1"/>
          <p:nvPr/>
        </p:nvSpPr>
        <p:spPr>
          <a:xfrm>
            <a:off x="-7317" y="5239180"/>
            <a:ext cx="12195658" cy="553998"/>
          </a:xfrm>
          <a:prstGeom prst="rect">
            <a:avLst/>
          </a:prstGeom>
          <a:noFill/>
        </p:spPr>
        <p:txBody>
          <a:bodyPr wrap="square" lIns="45720" tIns="45720" rIns="45720" bIns="45720" rtlCol="0">
            <a:spAutoFit/>
          </a:bodyPr>
          <a:lstStyle/>
          <a:p>
            <a:pPr>
              <a:tabLst>
                <a:tab pos="230188" algn="l"/>
              </a:tabLst>
            </a:pPr>
            <a:r>
              <a:rPr lang="en-US" sz="1000" dirty="0">
                <a:solidFill>
                  <a:schemeClr val="tx1">
                    <a:lumMod val="75000"/>
                    <a:lumOff val="25000"/>
                  </a:schemeClr>
                </a:solidFill>
                <a:latin typeface="Arial" panose="020B0604020202020204" pitchFamily="34" charset="0"/>
                <a:cs typeface="Arial" panose="020B0604020202020204" pitchFamily="34" charset="0"/>
              </a:rPr>
              <a:t>* Assumes an average duration of cataract surgery is 24 minutes and the OR is open for 8 hours a day for 50 weeks in a year.</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20 </a:t>
            </a:r>
            <a:r>
              <a:rPr lang="en-US" sz="1000" dirty="0">
                <a:solidFill>
                  <a:schemeClr val="tx1">
                    <a:lumMod val="75000"/>
                    <a:lumOff val="25000"/>
                  </a:schemeClr>
                </a:solidFill>
                <a:latin typeface="Arial" panose="020B0604020202020204" pitchFamily="34" charset="0"/>
                <a:cs typeface="Arial" panose="020B0604020202020204" pitchFamily="34" charset="0"/>
              </a:rPr>
              <a:t> Assumes 38% of patients with cataracts have astigmatism, with 33% being corrected with </a:t>
            </a:r>
            <a:r>
              <a:rPr lang="en-US" sz="1000" dirty="0" err="1">
                <a:solidFill>
                  <a:schemeClr val="tx1">
                    <a:lumMod val="75000"/>
                    <a:lumOff val="25000"/>
                  </a:schemeClr>
                </a:solidFill>
                <a:latin typeface="Arial" panose="020B0604020202020204" pitchFamily="34" charset="0"/>
                <a:cs typeface="Arial" panose="020B0604020202020204" pitchFamily="34" charset="0"/>
              </a:rPr>
              <a:t>toric</a:t>
            </a:r>
            <a:r>
              <a:rPr lang="en-US" sz="1000" dirty="0">
                <a:solidFill>
                  <a:schemeClr val="tx1">
                    <a:lumMod val="75000"/>
                    <a:lumOff val="25000"/>
                  </a:schemeClr>
                </a:solidFill>
                <a:latin typeface="Arial" panose="020B0604020202020204" pitchFamily="34" charset="0"/>
                <a:cs typeface="Arial" panose="020B0604020202020204" pitchFamily="34" charset="0"/>
              </a:rPr>
              <a:t> IOLs.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4,9</a:t>
            </a:r>
            <a:r>
              <a:rPr lang="en-US" sz="1000" dirty="0">
                <a:solidFill>
                  <a:schemeClr val="tx1">
                    <a:lumMod val="75000"/>
                    <a:lumOff val="25000"/>
                  </a:schemeClr>
                </a:solidFill>
                <a:latin typeface="Arial" panose="020B0604020202020204" pitchFamily="34" charset="0"/>
                <a:cs typeface="Arial" panose="020B0604020202020204" pitchFamily="34" charset="0"/>
              </a:rPr>
              <a:t> Assumes 11% of cataract surgeries are with LCS and 73.3% of LCS procedure are arcuate incisions.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9,21</a:t>
            </a:r>
            <a:r>
              <a:rPr lang="en-US" sz="1000" dirty="0">
                <a:solidFill>
                  <a:schemeClr val="tx1">
                    <a:lumMod val="75000"/>
                    <a:lumOff val="25000"/>
                  </a:schemeClr>
                </a:solidFill>
                <a:latin typeface="Arial" panose="020B0604020202020204" pitchFamily="34" charset="0"/>
                <a:cs typeface="Arial" panose="020B0604020202020204" pitchFamily="34" charset="0"/>
              </a:rPr>
              <a:t>  The time savings estimates are based on the higher potential time savings presented on the previous slides (within the OR on the surgery day only). </a:t>
            </a:r>
          </a:p>
        </p:txBody>
      </p:sp>
      <p:sp>
        <p:nvSpPr>
          <p:cNvPr id="20" name="TextBox 19">
            <a:extLst>
              <a:ext uri="{FF2B5EF4-FFF2-40B4-BE49-F238E27FC236}">
                <a16:creationId xmlns:a16="http://schemas.microsoft.com/office/drawing/2014/main" id="{660ABC1B-83F7-4F78-9A6A-FE4BADAA7AF2}"/>
              </a:ext>
            </a:extLst>
          </p:cNvPr>
          <p:cNvSpPr txBox="1"/>
          <p:nvPr/>
        </p:nvSpPr>
        <p:spPr>
          <a:xfrm>
            <a:off x="4386199" y="3471594"/>
            <a:ext cx="3456000" cy="1713162"/>
          </a:xfrm>
          <a:prstGeom prst="rect">
            <a:avLst/>
          </a:prstGeom>
          <a:noFill/>
        </p:spPr>
        <p:txBody>
          <a:bodyPr wrap="square" rtlCol="0" anchor="ctr" anchorCtr="0">
            <a:noAutofit/>
          </a:bodyPr>
          <a:lstStyle/>
          <a:p>
            <a:pPr algn="ctr"/>
            <a:r>
              <a:rPr lang="en-US" sz="1700" dirty="0">
                <a:solidFill>
                  <a:srgbClr val="595959"/>
                </a:solidFill>
                <a:latin typeface="Arial" panose="020B0604020202020204" pitchFamily="34" charset="0"/>
                <a:cs typeface="Arial" panose="020B0604020202020204" pitchFamily="34" charset="0"/>
              </a:rPr>
              <a:t>Could increase OR capacity </a:t>
            </a:r>
            <a:br>
              <a:rPr lang="en-US" sz="1700" dirty="0">
                <a:solidFill>
                  <a:srgbClr val="595959"/>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by up to </a:t>
            </a:r>
            <a:r>
              <a:rPr lang="en-US" sz="1900" b="1" dirty="0">
                <a:solidFill>
                  <a:srgbClr val="C00000"/>
                </a:solidFill>
                <a:latin typeface="Arial" panose="020B0604020202020204" pitchFamily="34" charset="0"/>
                <a:cs typeface="Arial" panose="020B0604020202020204" pitchFamily="34" charset="0"/>
              </a:rPr>
              <a:t>157 cases</a:t>
            </a:r>
            <a:r>
              <a:rPr lang="en-US" sz="1700" b="1" dirty="0">
                <a:solidFill>
                  <a:srgbClr val="C00000"/>
                </a:solidFill>
                <a:latin typeface="Arial" panose="020B0604020202020204" pitchFamily="34" charset="0"/>
                <a:cs typeface="Arial" panose="020B0604020202020204" pitchFamily="34" charset="0"/>
              </a:rPr>
              <a:t>*</a:t>
            </a:r>
            <a:endParaRPr lang="en-CA" sz="1900" b="1" dirty="0">
              <a:solidFill>
                <a:srgbClr val="C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CFCEBFC-86E4-4225-91D0-A4C79ED95FBF}"/>
              </a:ext>
            </a:extLst>
          </p:cNvPr>
          <p:cNvSpPr/>
          <p:nvPr/>
        </p:nvSpPr>
        <p:spPr>
          <a:xfrm>
            <a:off x="7761173" y="3573236"/>
            <a:ext cx="633507" cy="892552"/>
          </a:xfrm>
          <a:prstGeom prst="rect">
            <a:avLst/>
          </a:prstGeom>
        </p:spPr>
        <p:txBody>
          <a:bodyPr wrap="square">
            <a:spAutoFit/>
          </a:bodyPr>
          <a:lstStyle/>
          <a:p>
            <a:r>
              <a:rPr lang="en-US" sz="5200" b="1" dirty="0">
                <a:solidFill>
                  <a:srgbClr val="C00000"/>
                </a:solidFill>
                <a:latin typeface="Arial" panose="020B0604020202020204" pitchFamily="34" charset="0"/>
                <a:cs typeface="Arial" panose="020B0604020202020204" pitchFamily="34" charset="0"/>
              </a:rPr>
              <a:t>=</a:t>
            </a:r>
            <a:endParaRPr lang="en-CA" sz="5200" b="1" dirty="0">
              <a:solidFill>
                <a:srgbClr val="C00000"/>
              </a:solidFill>
            </a:endParaRPr>
          </a:p>
        </p:txBody>
      </p:sp>
      <p:grpSp>
        <p:nvGrpSpPr>
          <p:cNvPr id="31" name="Group 30">
            <a:extLst>
              <a:ext uri="{FF2B5EF4-FFF2-40B4-BE49-F238E27FC236}">
                <a16:creationId xmlns:a16="http://schemas.microsoft.com/office/drawing/2014/main" id="{D82F2112-F71B-4E07-AC8C-8B4729AD0ED0}"/>
              </a:ext>
            </a:extLst>
          </p:cNvPr>
          <p:cNvGrpSpPr/>
          <p:nvPr/>
        </p:nvGrpSpPr>
        <p:grpSpPr>
          <a:xfrm>
            <a:off x="5578636" y="2648634"/>
            <a:ext cx="874891" cy="822960"/>
            <a:chOff x="8452504" y="4053635"/>
            <a:chExt cx="852339" cy="830381"/>
          </a:xfrm>
        </p:grpSpPr>
        <p:sp>
          <p:nvSpPr>
            <p:cNvPr id="34" name="Oval 33">
              <a:extLst>
                <a:ext uri="{FF2B5EF4-FFF2-40B4-BE49-F238E27FC236}">
                  <a16:creationId xmlns:a16="http://schemas.microsoft.com/office/drawing/2014/main" id="{33B7F6A8-42E5-4355-9B83-05AC9CAEC30C}"/>
                </a:ext>
              </a:extLst>
            </p:cNvPr>
            <p:cNvSpPr/>
            <p:nvPr/>
          </p:nvSpPr>
          <p:spPr>
            <a:xfrm>
              <a:off x="8498385" y="4338899"/>
              <a:ext cx="157706" cy="1577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99FBB350-549B-4A75-835F-F773083D52B8}"/>
                </a:ext>
              </a:extLst>
            </p:cNvPr>
            <p:cNvCxnSpPr>
              <a:cxnSpLocks/>
            </p:cNvCxnSpPr>
            <p:nvPr/>
          </p:nvCxnSpPr>
          <p:spPr>
            <a:xfrm>
              <a:off x="8956532" y="4455536"/>
              <a:ext cx="257175" cy="2164"/>
            </a:xfrm>
            <a:prstGeom prst="line">
              <a:avLst/>
            </a:prstGeom>
            <a:ln w="857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BDD14D5D-DEC6-49F4-A5D9-A0EDFA96B1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5282" y="4497132"/>
              <a:ext cx="799561" cy="386884"/>
            </a:xfrm>
            <a:prstGeom prst="rect">
              <a:avLst/>
            </a:prstGeom>
          </p:spPr>
        </p:pic>
        <p:pic>
          <p:nvPicPr>
            <p:cNvPr id="37" name="Graphic 36">
              <a:extLst>
                <a:ext uri="{FF2B5EF4-FFF2-40B4-BE49-F238E27FC236}">
                  <a16:creationId xmlns:a16="http://schemas.microsoft.com/office/drawing/2014/main" id="{3790E13E-46C1-4616-9D17-47A12F42F3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52504" y="4053635"/>
              <a:ext cx="295942" cy="274803"/>
            </a:xfrm>
            <a:prstGeom prst="rect">
              <a:avLst/>
            </a:prstGeom>
          </p:spPr>
        </p:pic>
        <p:sp>
          <p:nvSpPr>
            <p:cNvPr id="41" name="Rectangle: Rounded Corners 40">
              <a:extLst>
                <a:ext uri="{FF2B5EF4-FFF2-40B4-BE49-F238E27FC236}">
                  <a16:creationId xmlns:a16="http://schemas.microsoft.com/office/drawing/2014/main" id="{3C3040DE-C6BD-4C8C-90AF-3F37BBE4B0ED}"/>
                </a:ext>
              </a:extLst>
            </p:cNvPr>
            <p:cNvSpPr/>
            <p:nvPr/>
          </p:nvSpPr>
          <p:spPr>
            <a:xfrm>
              <a:off x="8642404" y="4357558"/>
              <a:ext cx="473171" cy="347829"/>
            </a:xfrm>
            <a:prstGeom prst="roundRect">
              <a:avLst/>
            </a:prstGeom>
            <a:solidFill>
              <a:schemeClr val="bg2"/>
            </a:solid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0" name="Graphic 9" descr="Ribbon">
            <a:extLst>
              <a:ext uri="{FF2B5EF4-FFF2-40B4-BE49-F238E27FC236}">
                <a16:creationId xmlns:a16="http://schemas.microsoft.com/office/drawing/2014/main" id="{3FF2DB31-137C-43BC-9DF4-C11C8A1D61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71247" y="2653306"/>
            <a:ext cx="868680" cy="868680"/>
          </a:xfrm>
          <a:prstGeom prst="rect">
            <a:avLst/>
          </a:prstGeom>
        </p:spPr>
      </p:pic>
      <p:pic>
        <p:nvPicPr>
          <p:cNvPr id="26" name="Picture 25">
            <a:extLst>
              <a:ext uri="{FF2B5EF4-FFF2-40B4-BE49-F238E27FC236}">
                <a16:creationId xmlns:a16="http://schemas.microsoft.com/office/drawing/2014/main" id="{2DEB1936-0FD5-4652-BF97-3AE7C6EC4293}"/>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pic>
        <p:nvPicPr>
          <p:cNvPr id="27" name="Picture 26">
            <a:extLst>
              <a:ext uri="{FF2B5EF4-FFF2-40B4-BE49-F238E27FC236}">
                <a16:creationId xmlns:a16="http://schemas.microsoft.com/office/drawing/2014/main" id="{6B515E55-6241-47FD-B8AE-822FD7E1FC80}"/>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33" name="TextBox 32">
            <a:extLst>
              <a:ext uri="{FF2B5EF4-FFF2-40B4-BE49-F238E27FC236}">
                <a16:creationId xmlns:a16="http://schemas.microsoft.com/office/drawing/2014/main" id="{901E8E76-9A82-4598-8C77-1EE78EBC0C66}"/>
              </a:ext>
            </a:extLst>
          </p:cNvPr>
          <p:cNvSpPr txBox="1"/>
          <p:nvPr/>
        </p:nvSpPr>
        <p:spPr>
          <a:xfrm>
            <a:off x="-3659" y="5794824"/>
            <a:ext cx="12192000" cy="921208"/>
          </a:xfrm>
          <a:prstGeom prst="rect">
            <a:avLst/>
          </a:prstGeom>
          <a:solidFill>
            <a:srgbClr val="F0F0F0"/>
          </a:solidFill>
        </p:spPr>
        <p:txBody>
          <a:bodyPr wrap="square" rtlCol="0" anchor="ctr">
            <a:noAutofit/>
          </a:bodyPr>
          <a:lstStyle/>
          <a:p>
            <a:pPr algn="ctr"/>
            <a:r>
              <a:rPr lang="en-US" sz="1900" b="1" i="1" dirty="0">
                <a:solidFill>
                  <a:srgbClr val="474C52"/>
                </a:solidFill>
                <a:latin typeface="Arial" panose="020B0604020202020204" pitchFamily="34" charset="0"/>
                <a:cs typeface="Arial" panose="020B0604020202020204" pitchFamily="34" charset="0"/>
              </a:rPr>
              <a:t>Increased operational efficiency can lead to additional value for surgical centers and patients </a:t>
            </a:r>
            <a:endParaRPr lang="en-US" sz="1900" b="1" i="1" dirty="0">
              <a:solidFill>
                <a:srgbClr val="C00000"/>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A463CBC0-7838-4B01-95B2-46FA1FC684D4}"/>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9" name="Graphic 38">
            <a:extLst>
              <a:ext uri="{FF2B5EF4-FFF2-40B4-BE49-F238E27FC236}">
                <a16:creationId xmlns:a16="http://schemas.microsoft.com/office/drawing/2014/main" id="{E1382AC2-B121-4BEB-A5A3-119E2C7A37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flipV="1">
            <a:off x="3980686" y="3717757"/>
            <a:ext cx="330958" cy="603511"/>
          </a:xfrm>
          <a:prstGeom prst="rect">
            <a:avLst/>
          </a:prstGeom>
        </p:spPr>
      </p:pic>
      <p:sp>
        <p:nvSpPr>
          <p:cNvPr id="30" name="TextBox 29">
            <a:extLst>
              <a:ext uri="{FF2B5EF4-FFF2-40B4-BE49-F238E27FC236}">
                <a16:creationId xmlns:a16="http://schemas.microsoft.com/office/drawing/2014/main" id="{4C5BC910-BF4B-478F-9EED-4D1A8B670C93}"/>
              </a:ext>
            </a:extLst>
          </p:cNvPr>
          <p:cNvSpPr txBox="1"/>
          <p:nvPr/>
        </p:nvSpPr>
        <p:spPr>
          <a:xfrm>
            <a:off x="467576" y="3411554"/>
            <a:ext cx="3456000" cy="1773202"/>
          </a:xfrm>
          <a:prstGeom prst="rect">
            <a:avLst/>
          </a:prstGeom>
          <a:noFill/>
        </p:spPr>
        <p:txBody>
          <a:bodyPr wrap="square" rtlCol="0" anchor="ctr" anchorCtr="0">
            <a:noAutofit/>
          </a:bodyPr>
          <a:lstStyle/>
          <a:p>
            <a:pPr algn="ctr"/>
            <a:r>
              <a:rPr lang="en-US" sz="1700" dirty="0">
                <a:solidFill>
                  <a:srgbClr val="595959"/>
                </a:solidFill>
                <a:latin typeface="Arial" panose="020B0604020202020204" pitchFamily="34" charset="0"/>
                <a:cs typeface="Arial" panose="020B0604020202020204" pitchFamily="34" charset="0"/>
              </a:rPr>
              <a:t>Potential annual savings </a:t>
            </a:r>
            <a:br>
              <a:rPr lang="en-US" sz="1700" dirty="0">
                <a:solidFill>
                  <a:srgbClr val="595959"/>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per OR: </a:t>
            </a:r>
            <a:r>
              <a:rPr lang="en-US" sz="1900" b="1" dirty="0">
                <a:solidFill>
                  <a:srgbClr val="C00000"/>
                </a:solidFill>
                <a:latin typeface="Arial" panose="020B0604020202020204" pitchFamily="34" charset="0"/>
                <a:cs typeface="Arial" panose="020B0604020202020204" pitchFamily="34" charset="0"/>
              </a:rPr>
              <a:t>63 hours</a:t>
            </a:r>
            <a:r>
              <a:rPr lang="en-US" sz="1700" b="1" dirty="0">
                <a:solidFill>
                  <a:srgbClr val="C00000"/>
                </a:solidFill>
                <a:latin typeface="Arial" panose="020B0604020202020204" pitchFamily="34" charset="0"/>
                <a:cs typeface="Arial" panose="020B0604020202020204" pitchFamily="34" charset="0"/>
              </a:rPr>
              <a:t>* </a:t>
            </a:r>
            <a:endParaRPr lang="en-CA" sz="1900" b="1" dirty="0">
              <a:solidFill>
                <a:srgbClr val="C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A8B07BB-BC15-48AF-96A7-B79C48B5F46B}"/>
              </a:ext>
            </a:extLst>
          </p:cNvPr>
          <p:cNvSpPr txBox="1"/>
          <p:nvPr/>
        </p:nvSpPr>
        <p:spPr>
          <a:xfrm>
            <a:off x="8259879" y="3471595"/>
            <a:ext cx="3455999" cy="1713162"/>
          </a:xfrm>
          <a:prstGeom prst="rect">
            <a:avLst/>
          </a:prstGeom>
          <a:noFill/>
        </p:spPr>
        <p:txBody>
          <a:bodyPr wrap="square" rtlCol="0" anchor="ctr" anchorCtr="0">
            <a:noAutofit/>
          </a:bodyPr>
          <a:lstStyle/>
          <a:p>
            <a:pPr algn="ctr">
              <a:spcAft>
                <a:spcPts val="300"/>
              </a:spcAft>
            </a:pPr>
            <a:r>
              <a:rPr lang="en-US" sz="1700" dirty="0">
                <a:solidFill>
                  <a:srgbClr val="595959"/>
                </a:solidFill>
                <a:latin typeface="Arial" panose="020B0604020202020204" pitchFamily="34" charset="0"/>
                <a:cs typeface="Arial" panose="020B0604020202020204" pitchFamily="34" charset="0"/>
              </a:rPr>
              <a:t>Improved procedural efficiency has the potential to serve </a:t>
            </a:r>
            <a:r>
              <a:rPr lang="en-US" sz="1700" b="1" dirty="0">
                <a:solidFill>
                  <a:srgbClr val="C00000"/>
                </a:solidFill>
                <a:latin typeface="Arial" panose="020B0604020202020204" pitchFamily="34" charset="0"/>
                <a:cs typeface="Arial" panose="020B0604020202020204" pitchFamily="34" charset="0"/>
              </a:rPr>
              <a:t>additional patients</a:t>
            </a:r>
            <a:r>
              <a:rPr lang="en-US" sz="1700" dirty="0">
                <a:solidFill>
                  <a:srgbClr val="595959"/>
                </a:solidFill>
                <a:latin typeface="Arial" panose="020B0604020202020204" pitchFamily="34" charset="0"/>
                <a:cs typeface="Arial" panose="020B0604020202020204" pitchFamily="34" charset="0"/>
              </a:rPr>
              <a:t> </a:t>
            </a:r>
            <a:r>
              <a:rPr lang="en-US" sz="1700" dirty="0">
                <a:solidFill>
                  <a:schemeClr val="tx1">
                    <a:lumMod val="65000"/>
                    <a:lumOff val="35000"/>
                  </a:schemeClr>
                </a:solidFill>
                <a:latin typeface="Arial" panose="020B0604020202020204" pitchFamily="34" charset="0"/>
                <a:cs typeface="Arial" panose="020B0604020202020204" pitchFamily="34" charset="0"/>
              </a:rPr>
              <a:t>or</a:t>
            </a:r>
            <a:r>
              <a:rPr lang="en-US" sz="1700" dirty="0">
                <a:solidFill>
                  <a:srgbClr val="595959"/>
                </a:solidFill>
                <a:latin typeface="Arial" panose="020B0604020202020204" pitchFamily="34" charset="0"/>
                <a:cs typeface="Arial" panose="020B0604020202020204" pitchFamily="34" charset="0"/>
              </a:rPr>
              <a:t> </a:t>
            </a:r>
            <a:r>
              <a:rPr lang="en-US" sz="1700" b="1" dirty="0">
                <a:solidFill>
                  <a:srgbClr val="C00000"/>
                </a:solidFill>
                <a:latin typeface="Arial" panose="020B0604020202020204" pitchFamily="34" charset="0"/>
                <a:cs typeface="Arial" panose="020B0604020202020204" pitchFamily="34" charset="0"/>
              </a:rPr>
              <a:t>reduce associated costs</a:t>
            </a:r>
            <a:endParaRPr lang="en-CA" sz="1700" b="1" baseline="30000" dirty="0">
              <a:solidFill>
                <a:srgbClr val="C00000"/>
              </a:solidFill>
            </a:endParaRPr>
          </a:p>
        </p:txBody>
      </p:sp>
      <p:pic>
        <p:nvPicPr>
          <p:cNvPr id="6" name="Graphic 5" descr="Stopwatch">
            <a:extLst>
              <a:ext uri="{FF2B5EF4-FFF2-40B4-BE49-F238E27FC236}">
                <a16:creationId xmlns:a16="http://schemas.microsoft.com/office/drawing/2014/main" id="{ACECD247-84A3-4D79-A94A-F059A0BBFC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92755" y="2637142"/>
            <a:ext cx="819602" cy="819602"/>
          </a:xfrm>
          <a:prstGeom prst="rect">
            <a:avLst/>
          </a:prstGeom>
        </p:spPr>
      </p:pic>
    </p:spTree>
    <p:extLst>
      <p:ext uri="{BB962C8B-B14F-4D97-AF65-F5344CB8AC3E}">
        <p14:creationId xmlns:p14="http://schemas.microsoft.com/office/powerpoint/2010/main" val="122361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2AFC71A8-CF99-49C6-906C-35A3493A7EB4}"/>
              </a:ext>
            </a:extLst>
          </p:cNvPr>
          <p:cNvSpPr/>
          <p:nvPr/>
        </p:nvSpPr>
        <p:spPr>
          <a:xfrm>
            <a:off x="0" y="137926"/>
            <a:ext cx="12192000" cy="16240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dirty="0">
                <a:solidFill>
                  <a:srgbClr val="595959"/>
                </a:solidFill>
                <a:latin typeface="Arial" panose="020B0604020202020204" pitchFamily="34" charset="0"/>
                <a:cs typeface="Arial" panose="020B0604020202020204" pitchFamily="34" charset="0"/>
              </a:rPr>
              <a:t>Improved workflow with CATALYS</a:t>
            </a:r>
            <a:r>
              <a:rPr lang="en-US" sz="2400" b="1" baseline="30000" dirty="0">
                <a:solidFill>
                  <a:srgbClr val="595959"/>
                </a:solidFill>
                <a:latin typeface="Arial" panose="020B0604020202020204" pitchFamily="34" charset="0"/>
                <a:cs typeface="Arial" panose="020B0604020202020204" pitchFamily="34" charset="0"/>
              </a:rPr>
              <a:t>TM</a:t>
            </a:r>
            <a:r>
              <a:rPr lang="en-US" sz="2400" b="1" dirty="0">
                <a:solidFill>
                  <a:srgbClr val="595959"/>
                </a:solidFill>
                <a:latin typeface="Arial" panose="020B0604020202020204" pitchFamily="34" charset="0"/>
                <a:cs typeface="Arial" panose="020B0604020202020204" pitchFamily="34" charset="0"/>
              </a:rPr>
              <a:t> </a:t>
            </a:r>
            <a:r>
              <a:rPr lang="en-US" sz="2400" b="1" dirty="0" err="1">
                <a:solidFill>
                  <a:srgbClr val="595959"/>
                </a:solidFill>
                <a:latin typeface="Arial" panose="020B0604020202020204" pitchFamily="34" charset="0"/>
                <a:cs typeface="Arial" panose="020B0604020202020204" pitchFamily="34" charset="0"/>
              </a:rPr>
              <a:t>cOS</a:t>
            </a:r>
            <a:r>
              <a:rPr lang="en-US" sz="2400" b="1" dirty="0">
                <a:solidFill>
                  <a:srgbClr val="595959"/>
                </a:solidFill>
                <a:latin typeface="Arial" panose="020B0604020202020204" pitchFamily="34" charset="0"/>
                <a:cs typeface="Arial" panose="020B0604020202020204" pitchFamily="34" charset="0"/>
              </a:rPr>
              <a:t> 6.0 increases operational efficiency and may lead to </a:t>
            </a:r>
            <a:r>
              <a:rPr lang="en-US" sz="2400" b="1" dirty="0">
                <a:solidFill>
                  <a:srgbClr val="C00000"/>
                </a:solidFill>
                <a:latin typeface="Arial" panose="020B0604020202020204" pitchFamily="34" charset="0"/>
                <a:cs typeface="Arial" panose="020B0604020202020204" pitchFamily="34" charset="0"/>
              </a:rPr>
              <a:t>economic value for surgeons</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71193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AutoShape 14" descr="Operating Room free icon">
            <a:extLst>
              <a:ext uri="{FF2B5EF4-FFF2-40B4-BE49-F238E27FC236}">
                <a16:creationId xmlns:a16="http://schemas.microsoft.com/office/drawing/2014/main" id="{E9220243-08E0-4C2F-A4F0-8976BD08F56B}"/>
              </a:ext>
            </a:extLst>
          </p:cNvPr>
          <p:cNvSpPr>
            <a:spLocks noChangeAspect="1" noChangeArrowheads="1"/>
          </p:cNvSpPr>
          <p:nvPr/>
        </p:nvSpPr>
        <p:spPr bwMode="auto">
          <a:xfrm>
            <a:off x="18146612" y="375080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37" name="TextBox 36">
            <a:extLst>
              <a:ext uri="{FF2B5EF4-FFF2-40B4-BE49-F238E27FC236}">
                <a16:creationId xmlns:a16="http://schemas.microsoft.com/office/drawing/2014/main" id="{CF356E54-86A4-4C58-BF03-C3F41748C89E}"/>
              </a:ext>
            </a:extLst>
          </p:cNvPr>
          <p:cNvSpPr txBox="1"/>
          <p:nvPr/>
        </p:nvSpPr>
        <p:spPr>
          <a:xfrm>
            <a:off x="45647" y="5237533"/>
            <a:ext cx="12093387" cy="553998"/>
          </a:xfrm>
          <a:prstGeom prst="rect">
            <a:avLst/>
          </a:prstGeom>
          <a:noFill/>
        </p:spPr>
        <p:txBody>
          <a:bodyPr wrap="square" rtlCol="0">
            <a:spAutoFit/>
          </a:bodyPr>
          <a:lstStyle/>
          <a:p>
            <a:pPr>
              <a:tabLst>
                <a:tab pos="285750" algn="l"/>
              </a:tabLst>
            </a:pPr>
            <a:r>
              <a:rPr lang="en-US" sz="1000" dirty="0">
                <a:solidFill>
                  <a:srgbClr val="484C55"/>
                </a:solidFill>
                <a:latin typeface="Arial" panose="020B0604020202020204" pitchFamily="34" charset="0"/>
                <a:cs typeface="Arial" panose="020B0604020202020204" pitchFamily="34" charset="0"/>
              </a:rPr>
              <a:t>* The time savings estimates are based on the higher potential time on the pre-surgery and surgery days. Assumes that a surgeon works for 48 weeks per year, 5 days per week (with 50% of the time in office and 50% in the OR), that 10 patients are seen during office visits per hour. </a:t>
            </a:r>
            <a:r>
              <a:rPr lang="en-US" sz="1000" dirty="0">
                <a:solidFill>
                  <a:schemeClr val="tx1">
                    <a:lumMod val="75000"/>
                    <a:lumOff val="25000"/>
                  </a:schemeClr>
                </a:solidFill>
                <a:latin typeface="Arial" panose="020B0604020202020204" pitchFamily="34" charset="0"/>
                <a:cs typeface="Arial" panose="020B0604020202020204" pitchFamily="34" charset="0"/>
              </a:rPr>
              <a:t>Assumes 38% of patients with cataracts have astigmatism, with 33% being corrected with toric IOLs. Assumes 11% of cataract surgeries are with LCS and 73.3 % of LCS procedure are arcuate incisions.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9,21</a:t>
            </a:r>
            <a:r>
              <a:rPr lang="en-US" sz="1000" dirty="0">
                <a:solidFill>
                  <a:srgbClr val="484C55"/>
                </a:solidFill>
                <a:latin typeface="Arial" panose="020B0604020202020204" pitchFamily="34" charset="0"/>
                <a:cs typeface="Arial" panose="020B0604020202020204" pitchFamily="34" charset="0"/>
              </a:rPr>
              <a:t> Assumes an average duration of surgery of 24 minutes.</a:t>
            </a:r>
            <a:r>
              <a:rPr lang="en-US" sz="1000" baseline="30000" dirty="0">
                <a:solidFill>
                  <a:srgbClr val="484C55"/>
                </a:solidFill>
                <a:latin typeface="Arial" panose="020B0604020202020204" pitchFamily="34" charset="0"/>
                <a:cs typeface="Arial" panose="020B0604020202020204" pitchFamily="34" charset="0"/>
              </a:rPr>
              <a:t>20</a:t>
            </a:r>
            <a:endParaRPr lang="en-US" sz="1000" dirty="0">
              <a:solidFill>
                <a:srgbClr val="484C55"/>
              </a:solidFill>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DAC16FFD-FC50-4FA8-9B11-D174E68496BA}"/>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pic>
        <p:nvPicPr>
          <p:cNvPr id="69" name="Picture 68">
            <a:extLst>
              <a:ext uri="{FF2B5EF4-FFF2-40B4-BE49-F238E27FC236}">
                <a16:creationId xmlns:a16="http://schemas.microsoft.com/office/drawing/2014/main" id="{90BC2BD1-496C-4673-8A3E-487F00165EB1}"/>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0" name="TextBox 69">
            <a:extLst>
              <a:ext uri="{FF2B5EF4-FFF2-40B4-BE49-F238E27FC236}">
                <a16:creationId xmlns:a16="http://schemas.microsoft.com/office/drawing/2014/main" id="{D38D6382-6460-45E6-BAF0-821497B4BC1A}"/>
              </a:ext>
            </a:extLst>
          </p:cNvPr>
          <p:cNvSpPr txBox="1"/>
          <p:nvPr/>
        </p:nvSpPr>
        <p:spPr>
          <a:xfrm>
            <a:off x="-3659" y="5794824"/>
            <a:ext cx="12192000" cy="921208"/>
          </a:xfrm>
          <a:prstGeom prst="rect">
            <a:avLst/>
          </a:prstGeom>
          <a:solidFill>
            <a:srgbClr val="F0F0F0"/>
          </a:solidFill>
        </p:spPr>
        <p:txBody>
          <a:bodyPr wrap="square" rtlCol="0" anchor="ctr">
            <a:noAutofit/>
          </a:bodyPr>
          <a:lstStyle/>
          <a:p>
            <a:pPr algn="ctr"/>
            <a:r>
              <a:rPr lang="en-US" sz="1900" b="1" i="1" dirty="0">
                <a:solidFill>
                  <a:srgbClr val="474C52"/>
                </a:solidFill>
                <a:latin typeface="Arial" panose="020B0604020202020204" pitchFamily="34" charset="0"/>
                <a:cs typeface="Arial" panose="020B0604020202020204" pitchFamily="34" charset="0"/>
              </a:rPr>
              <a:t>Time savings with CATALYS</a:t>
            </a:r>
            <a:r>
              <a:rPr lang="en-US" sz="1900" b="1" i="1" baseline="30000" dirty="0">
                <a:solidFill>
                  <a:srgbClr val="474C52"/>
                </a:solidFill>
                <a:latin typeface="Arial" panose="020B0604020202020204" pitchFamily="34" charset="0"/>
                <a:cs typeface="Arial" panose="020B0604020202020204" pitchFamily="34" charset="0"/>
              </a:rPr>
              <a:t>TM </a:t>
            </a:r>
            <a:r>
              <a:rPr lang="en-US" sz="1900" b="1" i="1" dirty="0" err="1">
                <a:solidFill>
                  <a:srgbClr val="474C52"/>
                </a:solidFill>
                <a:latin typeface="Arial" panose="020B0604020202020204" pitchFamily="34" charset="0"/>
                <a:cs typeface="Arial" panose="020B0604020202020204" pitchFamily="34" charset="0"/>
              </a:rPr>
              <a:t>cOS</a:t>
            </a:r>
            <a:r>
              <a:rPr lang="en-US" sz="1900" b="1" i="1" dirty="0">
                <a:solidFill>
                  <a:srgbClr val="474C52"/>
                </a:solidFill>
                <a:latin typeface="Arial" panose="020B0604020202020204" pitchFamily="34" charset="0"/>
                <a:cs typeface="Arial" panose="020B0604020202020204" pitchFamily="34" charset="0"/>
              </a:rPr>
              <a:t> 6.0 can allow surgeons to serve </a:t>
            </a:r>
            <a:r>
              <a:rPr lang="en-US" sz="1900" b="1" i="1" dirty="0">
                <a:solidFill>
                  <a:srgbClr val="C00000"/>
                </a:solidFill>
                <a:latin typeface="Arial" panose="020B0604020202020204" pitchFamily="34" charset="0"/>
                <a:cs typeface="Arial" panose="020B0604020202020204" pitchFamily="34" charset="0"/>
              </a:rPr>
              <a:t>additional patients</a:t>
            </a:r>
            <a:endParaRPr lang="en-CA" sz="1900" b="1" i="1" baseline="30000" dirty="0">
              <a:solidFill>
                <a:srgbClr val="C00000"/>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68F1B86F-EB31-497A-B50B-066412FFC020}"/>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83F87D68-7AD2-4183-A3DE-08C95D6947C5}"/>
              </a:ext>
            </a:extLst>
          </p:cNvPr>
          <p:cNvSpPr/>
          <p:nvPr/>
        </p:nvSpPr>
        <p:spPr>
          <a:xfrm>
            <a:off x="3396595" y="1955493"/>
            <a:ext cx="3456000" cy="63457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Potential annual time savings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by the surgeon</a:t>
            </a:r>
            <a:endParaRPr lang="en-CA" sz="1600" b="1" dirty="0">
              <a:solidFill>
                <a:schemeClr val="bg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E3E08D1C-9073-4F1F-B900-8D0B837F70B1}"/>
              </a:ext>
            </a:extLst>
          </p:cNvPr>
          <p:cNvSpPr/>
          <p:nvPr/>
        </p:nvSpPr>
        <p:spPr>
          <a:xfrm>
            <a:off x="3396595" y="2650299"/>
            <a:ext cx="3456000" cy="5724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95959"/>
                </a:solidFill>
                <a:latin typeface="Arial" panose="020B0604020202020204" pitchFamily="34" charset="0"/>
                <a:cs typeface="Arial" panose="020B0604020202020204" pitchFamily="34" charset="0"/>
              </a:rPr>
              <a:t>Up to</a:t>
            </a:r>
            <a:r>
              <a:rPr lang="en-US" sz="1600" b="1" dirty="0">
                <a:solidFill>
                  <a:srgbClr val="C00000"/>
                </a:solidFill>
                <a:latin typeface="Arial" panose="020B0604020202020204" pitchFamily="34" charset="0"/>
                <a:cs typeface="Arial" panose="020B0604020202020204" pitchFamily="34" charset="0"/>
              </a:rPr>
              <a:t> 53 hours*</a:t>
            </a:r>
            <a:endParaRPr lang="en-US" sz="1600" dirty="0">
              <a:solidFill>
                <a:srgbClr val="484C55"/>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697E7D22-27D2-4646-84ED-A5D770F5E16A}"/>
              </a:ext>
            </a:extLst>
          </p:cNvPr>
          <p:cNvSpPr/>
          <p:nvPr/>
        </p:nvSpPr>
        <p:spPr>
          <a:xfrm>
            <a:off x="7224855" y="1955493"/>
            <a:ext cx="3456000" cy="63457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Number of additional patients served annually</a:t>
            </a:r>
            <a:endParaRPr lang="en-CA" sz="1600" b="1" dirty="0">
              <a:solidFill>
                <a:schemeClr val="bg1"/>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C0BA404D-1890-486F-988B-0CEF539430F9}"/>
              </a:ext>
            </a:extLst>
          </p:cNvPr>
          <p:cNvSpPr/>
          <p:nvPr/>
        </p:nvSpPr>
        <p:spPr>
          <a:xfrm>
            <a:off x="7224855" y="2642201"/>
            <a:ext cx="3456000" cy="58253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84C55"/>
                </a:solidFill>
                <a:latin typeface="Arial" panose="020B0604020202020204" pitchFamily="34" charset="0"/>
                <a:cs typeface="Arial" panose="020B0604020202020204" pitchFamily="34" charset="0"/>
              </a:rPr>
              <a:t>Up to </a:t>
            </a:r>
            <a:r>
              <a:rPr lang="en-US" sz="1600" b="1" dirty="0">
                <a:solidFill>
                  <a:srgbClr val="C00000"/>
                </a:solidFill>
                <a:latin typeface="Arial" panose="020B0604020202020204" pitchFamily="34" charset="0"/>
                <a:cs typeface="Arial" panose="020B0604020202020204" pitchFamily="34" charset="0"/>
              </a:rPr>
              <a:t>529 additional patients*</a:t>
            </a:r>
            <a:r>
              <a:rPr lang="en-US" sz="1600" dirty="0">
                <a:solidFill>
                  <a:srgbClr val="484C55"/>
                </a:solidFill>
                <a:latin typeface="Arial" panose="020B0604020202020204" pitchFamily="34" charset="0"/>
                <a:cs typeface="Arial" panose="020B0604020202020204" pitchFamily="34" charset="0"/>
              </a:rPr>
              <a:t> </a:t>
            </a:r>
            <a:br>
              <a:rPr lang="en-US" sz="1600" dirty="0">
                <a:solidFill>
                  <a:srgbClr val="484C55"/>
                </a:solidFill>
                <a:latin typeface="Arial" panose="020B0604020202020204" pitchFamily="34" charset="0"/>
                <a:cs typeface="Arial" panose="020B0604020202020204" pitchFamily="34" charset="0"/>
              </a:rPr>
            </a:br>
            <a:r>
              <a:rPr lang="en-US" sz="1600" dirty="0">
                <a:solidFill>
                  <a:srgbClr val="484C55"/>
                </a:solidFill>
                <a:latin typeface="Arial" panose="020B0604020202020204" pitchFamily="34" charset="0"/>
                <a:cs typeface="Arial" panose="020B0604020202020204" pitchFamily="34" charset="0"/>
              </a:rPr>
              <a:t>outside the OR</a:t>
            </a:r>
          </a:p>
        </p:txBody>
      </p:sp>
      <p:sp>
        <p:nvSpPr>
          <p:cNvPr id="58" name="TextBox 57">
            <a:extLst>
              <a:ext uri="{FF2B5EF4-FFF2-40B4-BE49-F238E27FC236}">
                <a16:creationId xmlns:a16="http://schemas.microsoft.com/office/drawing/2014/main" id="{8367307F-1711-40EA-AA7D-137A4AA82874}"/>
              </a:ext>
            </a:extLst>
          </p:cNvPr>
          <p:cNvSpPr txBox="1"/>
          <p:nvPr/>
        </p:nvSpPr>
        <p:spPr>
          <a:xfrm>
            <a:off x="1349130" y="2636227"/>
            <a:ext cx="557593" cy="1211796"/>
          </a:xfrm>
          <a:prstGeom prst="rect">
            <a:avLst/>
          </a:prstGeom>
          <a:solidFill>
            <a:srgbClr val="484C55"/>
          </a:solidFill>
        </p:spPr>
        <p:txBody>
          <a:bodyPr vert="vert270" wrap="square" rtlCol="0" anchor="ctr">
            <a:noAutofit/>
          </a:bodyPr>
          <a:lstStyle/>
          <a:p>
            <a:pPr algn="ctr"/>
            <a:r>
              <a:rPr lang="en-US" sz="1400" b="1" dirty="0">
                <a:solidFill>
                  <a:schemeClr val="bg1"/>
                </a:solidFill>
                <a:latin typeface="Arial" panose="020B0604020202020204" pitchFamily="34" charset="0"/>
                <a:cs typeface="Arial" panose="020B0604020202020204" pitchFamily="34" charset="0"/>
              </a:rPr>
              <a:t>Pre-surgery day</a:t>
            </a:r>
            <a:endParaRPr lang="en-CA" sz="1050" b="1" dirty="0">
              <a:solidFill>
                <a:schemeClr val="bg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549A2F6D-093D-4D2A-938F-492024861B22}"/>
              </a:ext>
            </a:extLst>
          </p:cNvPr>
          <p:cNvSpPr txBox="1"/>
          <p:nvPr/>
        </p:nvSpPr>
        <p:spPr>
          <a:xfrm>
            <a:off x="1343124" y="3910352"/>
            <a:ext cx="557593" cy="1213200"/>
          </a:xfrm>
          <a:prstGeom prst="rect">
            <a:avLst/>
          </a:prstGeom>
          <a:solidFill>
            <a:srgbClr val="484C55"/>
          </a:solidFill>
        </p:spPr>
        <p:txBody>
          <a:bodyPr vert="vert270" wrap="square" rtlCol="0" anchor="ctr">
            <a:noAutofit/>
          </a:bodyPr>
          <a:lstStyle/>
          <a:p>
            <a:pPr algn="ctr"/>
            <a:r>
              <a:rPr lang="en-US" sz="1400" b="1" dirty="0">
                <a:solidFill>
                  <a:schemeClr val="bg1"/>
                </a:solidFill>
                <a:latin typeface="Arial" panose="020B0604020202020204" pitchFamily="34" charset="0"/>
                <a:cs typeface="Arial" panose="020B0604020202020204" pitchFamily="34" charset="0"/>
              </a:rPr>
              <a:t>Surgery</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day</a:t>
            </a:r>
            <a:endParaRPr lang="en-CA" sz="1050" b="1" dirty="0">
              <a:solidFill>
                <a:schemeClr val="bg1"/>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80AE6EAE-692C-4C9B-894D-8C98F21FFC5E}"/>
              </a:ext>
            </a:extLst>
          </p:cNvPr>
          <p:cNvSpPr/>
          <p:nvPr/>
        </p:nvSpPr>
        <p:spPr>
          <a:xfrm>
            <a:off x="1991311" y="2651155"/>
            <a:ext cx="1338849" cy="5739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595959"/>
                </a:solidFill>
                <a:latin typeface="Arial" panose="020B0604020202020204" pitchFamily="34" charset="0"/>
                <a:cs typeface="Arial" panose="020B0604020202020204" pitchFamily="34" charset="0"/>
              </a:rPr>
              <a:t>Arcuate incisions</a:t>
            </a:r>
          </a:p>
          <a:p>
            <a:pPr algn="ctr"/>
            <a:endParaRPr lang="en-US" sz="1600" b="1" dirty="0">
              <a:solidFill>
                <a:srgbClr val="595959"/>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A958B6AE-9075-4947-9EF3-4A07750A6B4B}"/>
              </a:ext>
            </a:extLst>
          </p:cNvPr>
          <p:cNvSpPr/>
          <p:nvPr/>
        </p:nvSpPr>
        <p:spPr>
          <a:xfrm>
            <a:off x="1991311" y="3276142"/>
            <a:ext cx="1338849" cy="5739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595959"/>
                </a:solidFill>
                <a:latin typeface="Arial" panose="020B0604020202020204" pitchFamily="34" charset="0"/>
                <a:cs typeface="Arial" panose="020B0604020202020204" pitchFamily="34" charset="0"/>
              </a:rPr>
              <a:t>Toric </a:t>
            </a:r>
            <a:br>
              <a:rPr lang="en-US" sz="1600" b="1" dirty="0">
                <a:solidFill>
                  <a:srgbClr val="595959"/>
                </a:solidFill>
                <a:latin typeface="Arial" panose="020B0604020202020204" pitchFamily="34" charset="0"/>
                <a:cs typeface="Arial" panose="020B0604020202020204" pitchFamily="34" charset="0"/>
              </a:rPr>
            </a:br>
            <a:r>
              <a:rPr lang="en-US" sz="1600" b="1" dirty="0">
                <a:solidFill>
                  <a:srgbClr val="595959"/>
                </a:solidFill>
                <a:latin typeface="Arial" panose="020B0604020202020204" pitchFamily="34" charset="0"/>
                <a:cs typeface="Arial" panose="020B0604020202020204" pitchFamily="34" charset="0"/>
              </a:rPr>
              <a:t>IOLs</a:t>
            </a:r>
          </a:p>
          <a:p>
            <a:pPr algn="ctr"/>
            <a:endParaRPr lang="en-US" sz="1600" b="1" dirty="0">
              <a:solidFill>
                <a:srgbClr val="595959"/>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969FA1AC-EE7D-4776-B957-58001E70A8F0}"/>
              </a:ext>
            </a:extLst>
          </p:cNvPr>
          <p:cNvSpPr/>
          <p:nvPr/>
        </p:nvSpPr>
        <p:spPr>
          <a:xfrm>
            <a:off x="3396595" y="3276142"/>
            <a:ext cx="3456000" cy="5724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95959"/>
                </a:solidFill>
                <a:latin typeface="Arial" panose="020B0604020202020204" pitchFamily="34" charset="0"/>
                <a:cs typeface="Arial" panose="020B0604020202020204" pitchFamily="34" charset="0"/>
              </a:rPr>
              <a:t>0 hours*</a:t>
            </a:r>
            <a:endParaRPr lang="en-US" sz="1600" dirty="0">
              <a:solidFill>
                <a:srgbClr val="484C55"/>
              </a:solidFill>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EEDB4115-E142-4EE0-A5C5-BC2485C5C947}"/>
              </a:ext>
            </a:extLst>
          </p:cNvPr>
          <p:cNvSpPr/>
          <p:nvPr/>
        </p:nvSpPr>
        <p:spPr>
          <a:xfrm>
            <a:off x="7224855" y="3276878"/>
            <a:ext cx="3456000" cy="58253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84C55"/>
                </a:solidFill>
                <a:latin typeface="Arial" panose="020B0604020202020204" pitchFamily="34" charset="0"/>
                <a:cs typeface="Arial" panose="020B0604020202020204" pitchFamily="34" charset="0"/>
              </a:rPr>
              <a:t>0 patients*</a:t>
            </a:r>
          </a:p>
        </p:txBody>
      </p:sp>
      <p:sp>
        <p:nvSpPr>
          <p:cNvPr id="75" name="Rectangle 74">
            <a:extLst>
              <a:ext uri="{FF2B5EF4-FFF2-40B4-BE49-F238E27FC236}">
                <a16:creationId xmlns:a16="http://schemas.microsoft.com/office/drawing/2014/main" id="{59BFDB72-D575-4E03-AC24-41BC5EE0B137}"/>
              </a:ext>
            </a:extLst>
          </p:cNvPr>
          <p:cNvSpPr/>
          <p:nvPr/>
        </p:nvSpPr>
        <p:spPr>
          <a:xfrm>
            <a:off x="1973159" y="3908778"/>
            <a:ext cx="1338849" cy="5739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595959"/>
                </a:solidFill>
                <a:latin typeface="Arial" panose="020B0604020202020204" pitchFamily="34" charset="0"/>
                <a:cs typeface="Arial" panose="020B0604020202020204" pitchFamily="34" charset="0"/>
              </a:rPr>
              <a:t>Arcuate incisions</a:t>
            </a:r>
          </a:p>
          <a:p>
            <a:pPr algn="ctr"/>
            <a:endParaRPr lang="en-US" sz="1600" b="1" dirty="0">
              <a:solidFill>
                <a:srgbClr val="595959"/>
              </a:solidFill>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AA5A6FBC-4307-4C6D-B0EA-ADAA7260A774}"/>
              </a:ext>
            </a:extLst>
          </p:cNvPr>
          <p:cNvSpPr/>
          <p:nvPr/>
        </p:nvSpPr>
        <p:spPr>
          <a:xfrm>
            <a:off x="1973159" y="4549580"/>
            <a:ext cx="1338849" cy="5739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595959"/>
                </a:solidFill>
                <a:latin typeface="Arial" panose="020B0604020202020204" pitchFamily="34" charset="0"/>
                <a:cs typeface="Arial" panose="020B0604020202020204" pitchFamily="34" charset="0"/>
              </a:rPr>
              <a:t>Toric</a:t>
            </a:r>
            <a:br>
              <a:rPr lang="en-US" sz="1600" b="1" dirty="0">
                <a:solidFill>
                  <a:srgbClr val="595959"/>
                </a:solidFill>
                <a:latin typeface="Arial" panose="020B0604020202020204" pitchFamily="34" charset="0"/>
                <a:cs typeface="Arial" panose="020B0604020202020204" pitchFamily="34" charset="0"/>
              </a:rPr>
            </a:br>
            <a:r>
              <a:rPr lang="en-US" sz="1600" b="1" dirty="0">
                <a:solidFill>
                  <a:srgbClr val="595959"/>
                </a:solidFill>
                <a:latin typeface="Arial" panose="020B0604020202020204" pitchFamily="34" charset="0"/>
                <a:cs typeface="Arial" panose="020B0604020202020204" pitchFamily="34" charset="0"/>
              </a:rPr>
              <a:t>IOLs</a:t>
            </a:r>
          </a:p>
          <a:p>
            <a:pPr algn="ctr"/>
            <a:endParaRPr lang="en-US" sz="1600" b="1" dirty="0">
              <a:solidFill>
                <a:srgbClr val="595959"/>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B43E5905-6398-401B-A692-6E13086050E7}"/>
              </a:ext>
            </a:extLst>
          </p:cNvPr>
          <p:cNvSpPr/>
          <p:nvPr/>
        </p:nvSpPr>
        <p:spPr>
          <a:xfrm>
            <a:off x="3396595" y="3908778"/>
            <a:ext cx="3456000" cy="5724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95959"/>
                </a:solidFill>
                <a:latin typeface="Arial" panose="020B0604020202020204" pitchFamily="34" charset="0"/>
                <a:cs typeface="Arial" panose="020B0604020202020204" pitchFamily="34" charset="0"/>
              </a:rPr>
              <a:t>Up to</a:t>
            </a:r>
            <a:r>
              <a:rPr lang="en-US" sz="1600" b="1" dirty="0">
                <a:solidFill>
                  <a:srgbClr val="C00000"/>
                </a:solidFill>
                <a:latin typeface="Arial" panose="020B0604020202020204" pitchFamily="34" charset="0"/>
                <a:cs typeface="Arial" panose="020B0604020202020204" pitchFamily="34" charset="0"/>
              </a:rPr>
              <a:t> 18 hours*</a:t>
            </a:r>
            <a:endParaRPr lang="en-US" sz="1600" dirty="0">
              <a:solidFill>
                <a:srgbClr val="484C55"/>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7C20166F-51DC-4925-8318-9D592EDE7D32}"/>
              </a:ext>
            </a:extLst>
          </p:cNvPr>
          <p:cNvSpPr/>
          <p:nvPr/>
        </p:nvSpPr>
        <p:spPr>
          <a:xfrm>
            <a:off x="7224855" y="3911556"/>
            <a:ext cx="3456000" cy="58253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84C55"/>
                </a:solidFill>
                <a:latin typeface="Arial" panose="020B0604020202020204" pitchFamily="34" charset="0"/>
                <a:cs typeface="Arial" panose="020B0604020202020204" pitchFamily="34" charset="0"/>
              </a:rPr>
              <a:t>Up to </a:t>
            </a:r>
            <a:r>
              <a:rPr lang="en-US" sz="1600" b="1" dirty="0">
                <a:solidFill>
                  <a:srgbClr val="C00000"/>
                </a:solidFill>
                <a:latin typeface="Arial" panose="020B0604020202020204" pitchFamily="34" charset="0"/>
                <a:cs typeface="Arial" panose="020B0604020202020204" pitchFamily="34" charset="0"/>
              </a:rPr>
              <a:t>44 additional surgeries*</a:t>
            </a:r>
            <a:endParaRPr lang="en-US" sz="1600" dirty="0">
              <a:solidFill>
                <a:srgbClr val="484C55"/>
              </a:solidFill>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5A847FF9-0CE6-41FE-88A7-7D1200254DA1}"/>
              </a:ext>
            </a:extLst>
          </p:cNvPr>
          <p:cNvSpPr/>
          <p:nvPr/>
        </p:nvSpPr>
        <p:spPr>
          <a:xfrm>
            <a:off x="3396595" y="4549580"/>
            <a:ext cx="3456000" cy="5724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95959"/>
                </a:solidFill>
                <a:latin typeface="Arial" panose="020B0604020202020204" pitchFamily="34" charset="0"/>
                <a:cs typeface="Arial" panose="020B0604020202020204" pitchFamily="34" charset="0"/>
              </a:rPr>
              <a:t>Up to </a:t>
            </a:r>
            <a:r>
              <a:rPr lang="en-US" sz="1600" b="1" dirty="0">
                <a:solidFill>
                  <a:srgbClr val="C00000"/>
                </a:solidFill>
                <a:latin typeface="Arial" panose="020B0604020202020204" pitchFamily="34" charset="0"/>
                <a:cs typeface="Arial" panose="020B0604020202020204" pitchFamily="34" charset="0"/>
              </a:rPr>
              <a:t>60 hours*</a:t>
            </a:r>
          </a:p>
        </p:txBody>
      </p:sp>
      <p:sp>
        <p:nvSpPr>
          <p:cNvPr id="80" name="Rectangle 79">
            <a:extLst>
              <a:ext uri="{FF2B5EF4-FFF2-40B4-BE49-F238E27FC236}">
                <a16:creationId xmlns:a16="http://schemas.microsoft.com/office/drawing/2014/main" id="{5B947958-D444-4702-939E-856D1DF27714}"/>
              </a:ext>
            </a:extLst>
          </p:cNvPr>
          <p:cNvSpPr/>
          <p:nvPr/>
        </p:nvSpPr>
        <p:spPr>
          <a:xfrm>
            <a:off x="7224855" y="4546234"/>
            <a:ext cx="3456000" cy="58253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484C55"/>
                </a:solidFill>
                <a:latin typeface="Arial" panose="020B0604020202020204" pitchFamily="34" charset="0"/>
                <a:cs typeface="Arial" panose="020B0604020202020204" pitchFamily="34" charset="0"/>
              </a:rPr>
              <a:t>Up to </a:t>
            </a:r>
            <a:r>
              <a:rPr lang="en-US" sz="1600" b="1" dirty="0">
                <a:solidFill>
                  <a:srgbClr val="C00000"/>
                </a:solidFill>
                <a:latin typeface="Arial" panose="020B0604020202020204" pitchFamily="34" charset="0"/>
                <a:cs typeface="Arial" panose="020B0604020202020204" pitchFamily="34" charset="0"/>
              </a:rPr>
              <a:t>151 additional surgeries*</a:t>
            </a:r>
            <a:endParaRPr lang="en-US" sz="1600" dirty="0">
              <a:solidFill>
                <a:srgbClr val="484C55"/>
              </a:solidFill>
              <a:latin typeface="Arial" panose="020B0604020202020204" pitchFamily="34" charset="0"/>
              <a:cs typeface="Arial" panose="020B0604020202020204" pitchFamily="34" charset="0"/>
            </a:endParaRPr>
          </a:p>
        </p:txBody>
      </p:sp>
      <p:pic>
        <p:nvPicPr>
          <p:cNvPr id="13" name="Graphic 12" descr="Doctor">
            <a:extLst>
              <a:ext uri="{FF2B5EF4-FFF2-40B4-BE49-F238E27FC236}">
                <a16:creationId xmlns:a16="http://schemas.microsoft.com/office/drawing/2014/main" id="{DB227469-DBAB-4EBE-B57F-AC90AD9DB7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9673" y="1912947"/>
            <a:ext cx="747502" cy="747502"/>
          </a:xfrm>
          <a:prstGeom prst="rect">
            <a:avLst/>
          </a:prstGeom>
        </p:spPr>
      </p:pic>
      <p:pic>
        <p:nvPicPr>
          <p:cNvPr id="81" name="Graphic 80">
            <a:extLst>
              <a:ext uri="{FF2B5EF4-FFF2-40B4-BE49-F238E27FC236}">
                <a16:creationId xmlns:a16="http://schemas.microsoft.com/office/drawing/2014/main" id="{FCB760C1-FD8C-4A76-8E0C-62FE47656B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6873247" y="1984072"/>
            <a:ext cx="330958" cy="603511"/>
          </a:xfrm>
          <a:prstGeom prst="rect">
            <a:avLst/>
          </a:prstGeom>
        </p:spPr>
      </p:pic>
    </p:spTree>
    <p:extLst>
      <p:ext uri="{BB962C8B-B14F-4D97-AF65-F5344CB8AC3E}">
        <p14:creationId xmlns:p14="http://schemas.microsoft.com/office/powerpoint/2010/main" val="300198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11AE6C1-1C63-4B49-98E2-5471CA221103}"/>
              </a:ext>
            </a:extLst>
          </p:cNvPr>
          <p:cNvSpPr/>
          <p:nvPr/>
        </p:nvSpPr>
        <p:spPr>
          <a:xfrm>
            <a:off x="8079848" y="2118820"/>
            <a:ext cx="3456000" cy="3080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Rectangle 47">
            <a:extLst>
              <a:ext uri="{FF2B5EF4-FFF2-40B4-BE49-F238E27FC236}">
                <a16:creationId xmlns:a16="http://schemas.microsoft.com/office/drawing/2014/main" id="{FD6618C7-61B2-43B8-B5F7-39B75D43E4E2}"/>
              </a:ext>
            </a:extLst>
          </p:cNvPr>
          <p:cNvSpPr/>
          <p:nvPr/>
        </p:nvSpPr>
        <p:spPr>
          <a:xfrm>
            <a:off x="4268237" y="2093728"/>
            <a:ext cx="3456000" cy="151220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Rectangle 48">
            <a:extLst>
              <a:ext uri="{FF2B5EF4-FFF2-40B4-BE49-F238E27FC236}">
                <a16:creationId xmlns:a16="http://schemas.microsoft.com/office/drawing/2014/main" id="{CCB1C894-26AE-416F-B9E3-9C400B68C2A7}"/>
              </a:ext>
            </a:extLst>
          </p:cNvPr>
          <p:cNvSpPr/>
          <p:nvPr/>
        </p:nvSpPr>
        <p:spPr>
          <a:xfrm>
            <a:off x="460073" y="2093728"/>
            <a:ext cx="3456000" cy="151220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Rectangle 66">
            <a:extLst>
              <a:ext uri="{FF2B5EF4-FFF2-40B4-BE49-F238E27FC236}">
                <a16:creationId xmlns:a16="http://schemas.microsoft.com/office/drawing/2014/main" id="{2AFC71A8-CF99-49C6-906C-35A3493A7EB4}"/>
              </a:ext>
            </a:extLst>
          </p:cNvPr>
          <p:cNvSpPr/>
          <p:nvPr/>
        </p:nvSpPr>
        <p:spPr>
          <a:xfrm>
            <a:off x="0" y="137926"/>
            <a:ext cx="12192000" cy="16240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dirty="0">
                <a:solidFill>
                  <a:srgbClr val="595959"/>
                </a:solidFill>
                <a:latin typeface="Arial" panose="020B0604020202020204" pitchFamily="34" charset="0"/>
                <a:cs typeface="Arial" panose="020B0604020202020204" pitchFamily="34" charset="0"/>
              </a:rPr>
              <a:t>Improved workflow with CATALYS</a:t>
            </a:r>
            <a:r>
              <a:rPr lang="en-US" sz="2400" b="1" baseline="30000" dirty="0">
                <a:solidFill>
                  <a:srgbClr val="595959"/>
                </a:solidFill>
                <a:latin typeface="Arial" panose="020B0604020202020204" pitchFamily="34" charset="0"/>
                <a:cs typeface="Arial" panose="020B0604020202020204" pitchFamily="34" charset="0"/>
              </a:rPr>
              <a:t>TM</a:t>
            </a:r>
            <a:r>
              <a:rPr lang="en-US" sz="2400" b="1" dirty="0">
                <a:solidFill>
                  <a:srgbClr val="595959"/>
                </a:solidFill>
                <a:latin typeface="Arial" panose="020B0604020202020204" pitchFamily="34" charset="0"/>
                <a:cs typeface="Arial" panose="020B0604020202020204" pitchFamily="34" charset="0"/>
              </a:rPr>
              <a:t> </a:t>
            </a:r>
            <a:r>
              <a:rPr lang="en-US" sz="2400" b="1" dirty="0" err="1">
                <a:solidFill>
                  <a:srgbClr val="595959"/>
                </a:solidFill>
                <a:latin typeface="Arial" panose="020B0604020202020204" pitchFamily="34" charset="0"/>
                <a:cs typeface="Arial" panose="020B0604020202020204" pitchFamily="34" charset="0"/>
              </a:rPr>
              <a:t>cOS</a:t>
            </a:r>
            <a:r>
              <a:rPr lang="en-US" sz="2400" b="1" dirty="0">
                <a:solidFill>
                  <a:srgbClr val="595959"/>
                </a:solidFill>
                <a:latin typeface="Arial" panose="020B0604020202020204" pitchFamily="34" charset="0"/>
                <a:cs typeface="Arial" panose="020B0604020202020204" pitchFamily="34" charset="0"/>
              </a:rPr>
              <a:t> 6.0 increases operational efficiency and may lead to </a:t>
            </a:r>
            <a:r>
              <a:rPr lang="en-US" sz="2400" b="1" dirty="0">
                <a:solidFill>
                  <a:srgbClr val="C00000"/>
                </a:solidFill>
                <a:latin typeface="Arial" panose="020B0604020202020204" pitchFamily="34" charset="0"/>
                <a:cs typeface="Arial" panose="020B0604020202020204" pitchFamily="34" charset="0"/>
              </a:rPr>
              <a:t>economic value for surgeons</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71193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AutoShape 14" descr="Operating Room free icon">
            <a:extLst>
              <a:ext uri="{FF2B5EF4-FFF2-40B4-BE49-F238E27FC236}">
                <a16:creationId xmlns:a16="http://schemas.microsoft.com/office/drawing/2014/main" id="{E9220243-08E0-4C2F-A4F0-8976BD08F56B}"/>
              </a:ext>
            </a:extLst>
          </p:cNvPr>
          <p:cNvSpPr>
            <a:spLocks noChangeAspect="1" noChangeArrowheads="1"/>
          </p:cNvSpPr>
          <p:nvPr/>
        </p:nvSpPr>
        <p:spPr bwMode="auto">
          <a:xfrm>
            <a:off x="7690177" y="36059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37" name="TextBox 36">
            <a:extLst>
              <a:ext uri="{FF2B5EF4-FFF2-40B4-BE49-F238E27FC236}">
                <a16:creationId xmlns:a16="http://schemas.microsoft.com/office/drawing/2014/main" id="{CF356E54-86A4-4C58-BF03-C3F41748C89E}"/>
              </a:ext>
            </a:extLst>
          </p:cNvPr>
          <p:cNvSpPr txBox="1"/>
          <p:nvPr/>
        </p:nvSpPr>
        <p:spPr>
          <a:xfrm>
            <a:off x="45647" y="5247170"/>
            <a:ext cx="12093387" cy="553998"/>
          </a:xfrm>
          <a:prstGeom prst="rect">
            <a:avLst/>
          </a:prstGeom>
          <a:noFill/>
        </p:spPr>
        <p:txBody>
          <a:bodyPr wrap="square" rtlCol="0">
            <a:spAutoFit/>
          </a:bodyPr>
          <a:lstStyle/>
          <a:p>
            <a:pPr>
              <a:tabLst>
                <a:tab pos="285750" algn="l"/>
              </a:tabLst>
            </a:pPr>
            <a:r>
              <a:rPr lang="en-US" sz="1000" dirty="0">
                <a:solidFill>
                  <a:srgbClr val="484C55"/>
                </a:solidFill>
                <a:latin typeface="Arial" panose="020B0604020202020204" pitchFamily="34" charset="0"/>
                <a:cs typeface="Arial" panose="020B0604020202020204" pitchFamily="34" charset="0"/>
              </a:rPr>
              <a:t>* The time savings estimates are based on the higher potential time on the pre-surgery and surgery days. Assumes that a surgeon works for 48 weeks per year, 5 days per week (with 50% of the time in office and 50% in the OR), that 10 patients are seen during office visits per hour. </a:t>
            </a:r>
            <a:r>
              <a:rPr lang="en-US" sz="1000" dirty="0">
                <a:solidFill>
                  <a:schemeClr val="tx1">
                    <a:lumMod val="75000"/>
                    <a:lumOff val="25000"/>
                  </a:schemeClr>
                </a:solidFill>
                <a:latin typeface="Arial" panose="020B0604020202020204" pitchFamily="34" charset="0"/>
                <a:cs typeface="Arial" panose="020B0604020202020204" pitchFamily="34" charset="0"/>
              </a:rPr>
              <a:t>Assumes 38% of patients with cataracts have astigmatism, with 33% being corrected with toric IOLs. Assumes 11% of cataract surgeries are with LCS and 73.3 % of LCS procedure are arcuate incisions.</a:t>
            </a:r>
            <a:r>
              <a:rPr lang="en-US" sz="1000" baseline="30000" dirty="0">
                <a:solidFill>
                  <a:schemeClr val="tx1">
                    <a:lumMod val="75000"/>
                    <a:lumOff val="25000"/>
                  </a:schemeClr>
                </a:solidFill>
                <a:latin typeface="Arial" panose="020B0604020202020204" pitchFamily="34" charset="0"/>
                <a:cs typeface="Arial" panose="020B0604020202020204" pitchFamily="34" charset="0"/>
              </a:rPr>
              <a:t>9,21</a:t>
            </a:r>
            <a:r>
              <a:rPr lang="en-US" sz="1000" dirty="0">
                <a:solidFill>
                  <a:srgbClr val="484C55"/>
                </a:solidFill>
                <a:latin typeface="Arial" panose="020B0604020202020204" pitchFamily="34" charset="0"/>
                <a:cs typeface="Arial" panose="020B0604020202020204" pitchFamily="34" charset="0"/>
              </a:rPr>
              <a:t> Assumes an average duration of surgery of 24 minutes.</a:t>
            </a:r>
            <a:r>
              <a:rPr lang="en-US" sz="1000" baseline="30000" dirty="0">
                <a:solidFill>
                  <a:srgbClr val="484C55"/>
                </a:solidFill>
                <a:latin typeface="Arial" panose="020B0604020202020204" pitchFamily="34" charset="0"/>
                <a:cs typeface="Arial" panose="020B0604020202020204" pitchFamily="34" charset="0"/>
              </a:rPr>
              <a:t>20</a:t>
            </a:r>
            <a:endParaRPr lang="en-US" sz="1000" dirty="0">
              <a:solidFill>
                <a:srgbClr val="484C55"/>
              </a:solidFill>
              <a:latin typeface="Arial" panose="020B0604020202020204" pitchFamily="34" charset="0"/>
              <a:cs typeface="Arial" panose="020B0604020202020204" pitchFamily="34" charset="0"/>
            </a:endParaRPr>
          </a:p>
        </p:txBody>
      </p:sp>
      <p:pic>
        <p:nvPicPr>
          <p:cNvPr id="23" name="Graphic 22" descr="Children">
            <a:extLst>
              <a:ext uri="{FF2B5EF4-FFF2-40B4-BE49-F238E27FC236}">
                <a16:creationId xmlns:a16="http://schemas.microsoft.com/office/drawing/2014/main" id="{6F22057E-55E0-4BA5-974C-B0837C384A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0350" y="2068289"/>
            <a:ext cx="776198" cy="776198"/>
          </a:xfrm>
          <a:prstGeom prst="rect">
            <a:avLst/>
          </a:prstGeom>
        </p:spPr>
      </p:pic>
      <p:sp>
        <p:nvSpPr>
          <p:cNvPr id="29" name="TextBox 28">
            <a:extLst>
              <a:ext uri="{FF2B5EF4-FFF2-40B4-BE49-F238E27FC236}">
                <a16:creationId xmlns:a16="http://schemas.microsoft.com/office/drawing/2014/main" id="{C612F391-A071-4148-81B9-FF140E785C89}"/>
              </a:ext>
            </a:extLst>
          </p:cNvPr>
          <p:cNvSpPr txBox="1"/>
          <p:nvPr/>
        </p:nvSpPr>
        <p:spPr>
          <a:xfrm>
            <a:off x="475619" y="2090436"/>
            <a:ext cx="3433339" cy="1512204"/>
          </a:xfrm>
          <a:prstGeom prst="rect">
            <a:avLst/>
          </a:prstGeom>
          <a:noFill/>
        </p:spPr>
        <p:txBody>
          <a:bodyPr wrap="square" rtlCol="0" anchor="ctr" anchorCtr="0">
            <a:noAutofit/>
          </a:bodyPr>
          <a:lstStyle/>
          <a:p>
            <a:pPr algn="ctr"/>
            <a:r>
              <a:rPr lang="en-US" sz="1700" dirty="0">
                <a:solidFill>
                  <a:srgbClr val="484C55"/>
                </a:solidFill>
                <a:latin typeface="Arial" panose="020B0604020202020204" pitchFamily="34" charset="0"/>
                <a:cs typeface="Arial" panose="020B0604020202020204" pitchFamily="34" charset="0"/>
              </a:rPr>
              <a:t>A surgeon may save up to </a:t>
            </a:r>
            <a:br>
              <a:rPr lang="en-US" sz="1700" dirty="0">
                <a:solidFill>
                  <a:srgbClr val="484C55"/>
                </a:solidFill>
                <a:latin typeface="Arial" panose="020B0604020202020204" pitchFamily="34" charset="0"/>
                <a:cs typeface="Arial" panose="020B0604020202020204" pitchFamily="34" charset="0"/>
              </a:rPr>
            </a:br>
            <a:r>
              <a:rPr lang="en-US" sz="1900" b="1" dirty="0">
                <a:solidFill>
                  <a:srgbClr val="C00000"/>
                </a:solidFill>
                <a:latin typeface="Arial" panose="020B0604020202020204" pitchFamily="34" charset="0"/>
                <a:cs typeface="Arial" panose="020B0604020202020204" pitchFamily="34" charset="0"/>
              </a:rPr>
              <a:t>53 hours</a:t>
            </a:r>
            <a:r>
              <a:rPr lang="en-US" sz="1900" b="1" dirty="0">
                <a:solidFill>
                  <a:srgbClr val="484C55"/>
                </a:solidFill>
                <a:latin typeface="Arial" panose="020B0604020202020204" pitchFamily="34" charset="0"/>
                <a:cs typeface="Arial" panose="020B0604020202020204" pitchFamily="34" charset="0"/>
              </a:rPr>
              <a:t> </a:t>
            </a:r>
            <a:r>
              <a:rPr lang="en-US" sz="1700" dirty="0">
                <a:solidFill>
                  <a:srgbClr val="484C55"/>
                </a:solidFill>
                <a:latin typeface="Arial" panose="020B0604020202020204" pitchFamily="34" charset="0"/>
                <a:cs typeface="Arial" panose="020B0604020202020204" pitchFamily="34" charset="0"/>
              </a:rPr>
              <a:t>annually on </a:t>
            </a:r>
            <a:br>
              <a:rPr lang="en-US" sz="1700" dirty="0">
                <a:solidFill>
                  <a:srgbClr val="484C55"/>
                </a:solidFill>
                <a:latin typeface="Arial" panose="020B0604020202020204" pitchFamily="34" charset="0"/>
                <a:cs typeface="Arial" panose="020B0604020202020204" pitchFamily="34" charset="0"/>
              </a:rPr>
            </a:br>
            <a:r>
              <a:rPr lang="en-US" sz="1700" dirty="0">
                <a:solidFill>
                  <a:srgbClr val="484C55"/>
                </a:solidFill>
                <a:latin typeface="Arial" panose="020B0604020202020204" pitchFamily="34" charset="0"/>
                <a:cs typeface="Arial" panose="020B0604020202020204" pitchFamily="34" charset="0"/>
              </a:rPr>
              <a:t>pre-surgery days</a:t>
            </a:r>
            <a:r>
              <a:rPr lang="en-US" sz="1700" dirty="0">
                <a:solidFill>
                  <a:schemeClr val="tx1">
                    <a:lumMod val="65000"/>
                    <a:lumOff val="35000"/>
                  </a:schemeClr>
                </a:solidFill>
                <a:latin typeface="Arial" panose="020B0604020202020204" pitchFamily="34" charset="0"/>
                <a:cs typeface="Arial" panose="020B0604020202020204" pitchFamily="34" charset="0"/>
              </a:rPr>
              <a:t>*</a:t>
            </a:r>
            <a:endParaRPr lang="en-CA" sz="17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6A5783B-E624-40D6-AA55-29B6FBC8D773}"/>
              </a:ext>
            </a:extLst>
          </p:cNvPr>
          <p:cNvSpPr txBox="1"/>
          <p:nvPr/>
        </p:nvSpPr>
        <p:spPr>
          <a:xfrm>
            <a:off x="4274768" y="2628784"/>
            <a:ext cx="3456000" cy="973856"/>
          </a:xfrm>
          <a:prstGeom prst="rect">
            <a:avLst/>
          </a:prstGeom>
          <a:noFill/>
        </p:spPr>
        <p:txBody>
          <a:bodyPr wrap="square" rtlCol="0" anchor="ctr" anchorCtr="0">
            <a:noAutofit/>
          </a:bodyPr>
          <a:lstStyle/>
          <a:p>
            <a:pPr lvl="0" algn="ctr"/>
            <a:r>
              <a:rPr lang="en-US" sz="1700" dirty="0">
                <a:solidFill>
                  <a:srgbClr val="484C55"/>
                </a:solidFill>
                <a:latin typeface="Arial" panose="020B0604020202020204" pitchFamily="34" charset="0"/>
                <a:cs typeface="Arial" panose="020B0604020202020204" pitchFamily="34" charset="0"/>
              </a:rPr>
              <a:t>Up to </a:t>
            </a:r>
            <a:r>
              <a:rPr lang="en-US" sz="1900" b="1" dirty="0">
                <a:solidFill>
                  <a:srgbClr val="C00000"/>
                </a:solidFill>
                <a:latin typeface="Arial" panose="020B0604020202020204" pitchFamily="34" charset="0"/>
                <a:cs typeface="Arial" panose="020B0604020202020204" pitchFamily="34" charset="0"/>
              </a:rPr>
              <a:t>529</a:t>
            </a:r>
            <a:r>
              <a:rPr lang="en-US" sz="1700" b="1" dirty="0">
                <a:solidFill>
                  <a:srgbClr val="C00000"/>
                </a:solidFill>
                <a:latin typeface="Arial" panose="020B0604020202020204" pitchFamily="34" charset="0"/>
                <a:cs typeface="Arial" panose="020B0604020202020204" pitchFamily="34" charset="0"/>
              </a:rPr>
              <a:t> additional </a:t>
            </a:r>
            <a:br>
              <a:rPr lang="en-US" sz="1700" b="1" dirty="0">
                <a:solidFill>
                  <a:srgbClr val="C00000"/>
                </a:solidFill>
                <a:latin typeface="Arial" panose="020B0604020202020204" pitchFamily="34" charset="0"/>
                <a:cs typeface="Arial" panose="020B0604020202020204" pitchFamily="34" charset="0"/>
              </a:rPr>
            </a:br>
            <a:r>
              <a:rPr lang="en-US" sz="1700" b="1" dirty="0">
                <a:solidFill>
                  <a:srgbClr val="C00000"/>
                </a:solidFill>
                <a:latin typeface="Arial" panose="020B0604020202020204" pitchFamily="34" charset="0"/>
                <a:cs typeface="Arial" panose="020B0604020202020204" pitchFamily="34" charset="0"/>
              </a:rPr>
              <a:t>patients </a:t>
            </a:r>
            <a:r>
              <a:rPr lang="en-US" sz="1700" dirty="0">
                <a:solidFill>
                  <a:srgbClr val="484C55"/>
                </a:solidFill>
                <a:latin typeface="Arial" panose="020B0604020202020204" pitchFamily="34" charset="0"/>
                <a:cs typeface="Arial" panose="020B0604020202020204" pitchFamily="34" charset="0"/>
              </a:rPr>
              <a:t>annually*</a:t>
            </a:r>
            <a:endParaRPr lang="en-CA" sz="1700" dirty="0">
              <a:solidFill>
                <a:srgbClr val="484C55"/>
              </a:solidFill>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DAC16FFD-FC50-4FA8-9B11-D174E68496BA}"/>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pic>
        <p:nvPicPr>
          <p:cNvPr id="69" name="Picture 68">
            <a:extLst>
              <a:ext uri="{FF2B5EF4-FFF2-40B4-BE49-F238E27FC236}">
                <a16:creationId xmlns:a16="http://schemas.microsoft.com/office/drawing/2014/main" id="{90BC2BD1-496C-4673-8A3E-487F00165EB1}"/>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0" name="TextBox 69">
            <a:extLst>
              <a:ext uri="{FF2B5EF4-FFF2-40B4-BE49-F238E27FC236}">
                <a16:creationId xmlns:a16="http://schemas.microsoft.com/office/drawing/2014/main" id="{D38D6382-6460-45E6-BAF0-821497B4BC1A}"/>
              </a:ext>
            </a:extLst>
          </p:cNvPr>
          <p:cNvSpPr txBox="1"/>
          <p:nvPr/>
        </p:nvSpPr>
        <p:spPr>
          <a:xfrm>
            <a:off x="-3659" y="5794824"/>
            <a:ext cx="12192000" cy="921208"/>
          </a:xfrm>
          <a:prstGeom prst="rect">
            <a:avLst/>
          </a:prstGeom>
          <a:solidFill>
            <a:srgbClr val="F0F0F0"/>
          </a:solidFill>
        </p:spPr>
        <p:txBody>
          <a:bodyPr wrap="square" rtlCol="0" anchor="ctr">
            <a:noAutofit/>
          </a:bodyPr>
          <a:lstStyle/>
          <a:p>
            <a:pPr algn="ctr"/>
            <a:r>
              <a:rPr lang="en-US" sz="1900" b="1" i="1" dirty="0">
                <a:solidFill>
                  <a:srgbClr val="474C52"/>
                </a:solidFill>
                <a:latin typeface="Arial" panose="020B0604020202020204" pitchFamily="34" charset="0"/>
                <a:cs typeface="Arial" panose="020B0604020202020204" pitchFamily="34" charset="0"/>
              </a:rPr>
              <a:t>Time savings with CATALYS</a:t>
            </a:r>
            <a:r>
              <a:rPr lang="en-US" sz="1900" b="1" i="1" baseline="30000" dirty="0">
                <a:solidFill>
                  <a:srgbClr val="474C52"/>
                </a:solidFill>
                <a:latin typeface="Arial" panose="020B0604020202020204" pitchFamily="34" charset="0"/>
                <a:cs typeface="Arial" panose="020B0604020202020204" pitchFamily="34" charset="0"/>
              </a:rPr>
              <a:t>TM</a:t>
            </a:r>
            <a:r>
              <a:rPr lang="en-US" sz="1900" b="1" i="1" dirty="0">
                <a:solidFill>
                  <a:srgbClr val="474C52"/>
                </a:solidFill>
                <a:latin typeface="Arial" panose="020B0604020202020204" pitchFamily="34" charset="0"/>
                <a:cs typeface="Arial" panose="020B0604020202020204" pitchFamily="34" charset="0"/>
              </a:rPr>
              <a:t> </a:t>
            </a:r>
            <a:r>
              <a:rPr lang="en-US" sz="1900" b="1" i="1" dirty="0" err="1">
                <a:solidFill>
                  <a:srgbClr val="474C52"/>
                </a:solidFill>
                <a:latin typeface="Arial" panose="020B0604020202020204" pitchFamily="34" charset="0"/>
                <a:cs typeface="Arial" panose="020B0604020202020204" pitchFamily="34" charset="0"/>
              </a:rPr>
              <a:t>cOS</a:t>
            </a:r>
            <a:r>
              <a:rPr lang="en-US" sz="1900" b="1" i="1" dirty="0">
                <a:solidFill>
                  <a:srgbClr val="474C52"/>
                </a:solidFill>
                <a:latin typeface="Arial" panose="020B0604020202020204" pitchFamily="34" charset="0"/>
                <a:cs typeface="Arial" panose="020B0604020202020204" pitchFamily="34" charset="0"/>
              </a:rPr>
              <a:t> 6.0 can allow surgeons to serve </a:t>
            </a:r>
            <a:r>
              <a:rPr lang="en-US" sz="1900" b="1" i="1" dirty="0">
                <a:solidFill>
                  <a:srgbClr val="C00000"/>
                </a:solidFill>
                <a:latin typeface="Arial" panose="020B0604020202020204" pitchFamily="34" charset="0"/>
                <a:cs typeface="Arial" panose="020B0604020202020204" pitchFamily="34" charset="0"/>
              </a:rPr>
              <a:t>additional patients</a:t>
            </a:r>
            <a:endParaRPr lang="en-CA" sz="1900" b="1" i="1" baseline="30000" dirty="0">
              <a:solidFill>
                <a:srgbClr val="C00000"/>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68F1B86F-EB31-497A-B50B-066412FFC020}"/>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2" name="Graphic 71">
            <a:extLst>
              <a:ext uri="{FF2B5EF4-FFF2-40B4-BE49-F238E27FC236}">
                <a16:creationId xmlns:a16="http://schemas.microsoft.com/office/drawing/2014/main" id="{F5BC3AD4-B4A1-4EB5-A940-BDF9AA75A7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3995501" y="2548075"/>
            <a:ext cx="330958" cy="603511"/>
          </a:xfrm>
          <a:prstGeom prst="rect">
            <a:avLst/>
          </a:prstGeom>
        </p:spPr>
      </p:pic>
      <p:sp>
        <p:nvSpPr>
          <p:cNvPr id="24" name="Rectangle 23">
            <a:extLst>
              <a:ext uri="{FF2B5EF4-FFF2-40B4-BE49-F238E27FC236}">
                <a16:creationId xmlns:a16="http://schemas.microsoft.com/office/drawing/2014/main" id="{3660EE70-0A06-4A74-9D73-D09703556E39}"/>
              </a:ext>
            </a:extLst>
          </p:cNvPr>
          <p:cNvSpPr/>
          <p:nvPr/>
        </p:nvSpPr>
        <p:spPr>
          <a:xfrm>
            <a:off x="4278214" y="3671758"/>
            <a:ext cx="3456000" cy="151220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C39B6051-30BA-4F90-8EA3-6672C4E843D2}"/>
              </a:ext>
            </a:extLst>
          </p:cNvPr>
          <p:cNvSpPr/>
          <p:nvPr/>
        </p:nvSpPr>
        <p:spPr>
          <a:xfrm>
            <a:off x="470050" y="3671758"/>
            <a:ext cx="3456000" cy="151220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Graphic 25">
            <a:extLst>
              <a:ext uri="{FF2B5EF4-FFF2-40B4-BE49-F238E27FC236}">
                <a16:creationId xmlns:a16="http://schemas.microsoft.com/office/drawing/2014/main" id="{C1F5C522-7997-420A-86BF-F971D3E3DB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4005478" y="4126105"/>
            <a:ext cx="330958" cy="603511"/>
          </a:xfrm>
          <a:prstGeom prst="rect">
            <a:avLst/>
          </a:prstGeom>
        </p:spPr>
      </p:pic>
      <p:sp>
        <p:nvSpPr>
          <p:cNvPr id="27" name="TextBox 26">
            <a:extLst>
              <a:ext uri="{FF2B5EF4-FFF2-40B4-BE49-F238E27FC236}">
                <a16:creationId xmlns:a16="http://schemas.microsoft.com/office/drawing/2014/main" id="{AF2F5221-365F-4348-9761-6E87199A196B}"/>
              </a:ext>
            </a:extLst>
          </p:cNvPr>
          <p:cNvSpPr txBox="1"/>
          <p:nvPr/>
        </p:nvSpPr>
        <p:spPr>
          <a:xfrm>
            <a:off x="4307405" y="4288745"/>
            <a:ext cx="3433339" cy="910075"/>
          </a:xfrm>
          <a:prstGeom prst="rect">
            <a:avLst/>
          </a:prstGeom>
          <a:noFill/>
        </p:spPr>
        <p:txBody>
          <a:bodyPr wrap="square" rtlCol="0" anchor="ctr" anchorCtr="0">
            <a:noAutofit/>
          </a:bodyPr>
          <a:lstStyle/>
          <a:p>
            <a:pPr lvl="0" algn="ctr"/>
            <a:r>
              <a:rPr lang="en-US" sz="1700" dirty="0">
                <a:solidFill>
                  <a:srgbClr val="484C55"/>
                </a:solidFill>
                <a:latin typeface="Arial" panose="020B0604020202020204" pitchFamily="34" charset="0"/>
                <a:cs typeface="Arial" panose="020B0604020202020204" pitchFamily="34" charset="0"/>
              </a:rPr>
              <a:t>Up to </a:t>
            </a:r>
            <a:r>
              <a:rPr lang="en-US" sz="1900" b="1" dirty="0">
                <a:solidFill>
                  <a:srgbClr val="C00000"/>
                </a:solidFill>
                <a:latin typeface="Arial" panose="020B0604020202020204" pitchFamily="34" charset="0"/>
                <a:cs typeface="Arial" panose="020B0604020202020204" pitchFamily="34" charset="0"/>
              </a:rPr>
              <a:t>195</a:t>
            </a:r>
            <a:r>
              <a:rPr lang="en-US" sz="1700" b="1" dirty="0">
                <a:solidFill>
                  <a:srgbClr val="C00000"/>
                </a:solidFill>
                <a:latin typeface="Arial" panose="020B0604020202020204" pitchFamily="34" charset="0"/>
                <a:cs typeface="Arial" panose="020B0604020202020204" pitchFamily="34" charset="0"/>
              </a:rPr>
              <a:t> additional </a:t>
            </a:r>
            <a:br>
              <a:rPr lang="en-US" sz="1700" b="1" dirty="0">
                <a:solidFill>
                  <a:srgbClr val="C00000"/>
                </a:solidFill>
                <a:latin typeface="Arial" panose="020B0604020202020204" pitchFamily="34" charset="0"/>
                <a:cs typeface="Arial" panose="020B0604020202020204" pitchFamily="34" charset="0"/>
              </a:rPr>
            </a:br>
            <a:r>
              <a:rPr lang="en-US" sz="1700" b="1" dirty="0">
                <a:solidFill>
                  <a:srgbClr val="C00000"/>
                </a:solidFill>
                <a:latin typeface="Arial" panose="020B0604020202020204" pitchFamily="34" charset="0"/>
                <a:cs typeface="Arial" panose="020B0604020202020204" pitchFamily="34" charset="0"/>
              </a:rPr>
              <a:t>surgeries</a:t>
            </a:r>
            <a:r>
              <a:rPr lang="en-US" sz="1700" b="1" dirty="0">
                <a:solidFill>
                  <a:srgbClr val="484C55"/>
                </a:solidFill>
                <a:latin typeface="Arial" panose="020B0604020202020204" pitchFamily="34" charset="0"/>
                <a:cs typeface="Arial" panose="020B0604020202020204" pitchFamily="34" charset="0"/>
              </a:rPr>
              <a:t> </a:t>
            </a:r>
            <a:r>
              <a:rPr lang="en-US" sz="1700" dirty="0">
                <a:solidFill>
                  <a:srgbClr val="484C55"/>
                </a:solidFill>
                <a:latin typeface="Arial" panose="020B0604020202020204" pitchFamily="34" charset="0"/>
                <a:cs typeface="Arial" panose="020B0604020202020204" pitchFamily="34" charset="0"/>
              </a:rPr>
              <a:t>annually*</a:t>
            </a:r>
            <a:endParaRPr lang="en-CA" sz="1700" dirty="0">
              <a:solidFill>
                <a:srgbClr val="484C55"/>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1EB945D9-AB3A-4D7D-8B46-A696EBA6C67D}"/>
              </a:ext>
            </a:extLst>
          </p:cNvPr>
          <p:cNvGrpSpPr/>
          <p:nvPr/>
        </p:nvGrpSpPr>
        <p:grpSpPr>
          <a:xfrm>
            <a:off x="5743321" y="3749757"/>
            <a:ext cx="525786" cy="535695"/>
            <a:chOff x="8452504" y="4053635"/>
            <a:chExt cx="852339" cy="830381"/>
          </a:xfrm>
        </p:grpSpPr>
        <p:sp>
          <p:nvSpPr>
            <p:cNvPr id="30" name="Oval 29">
              <a:extLst>
                <a:ext uri="{FF2B5EF4-FFF2-40B4-BE49-F238E27FC236}">
                  <a16:creationId xmlns:a16="http://schemas.microsoft.com/office/drawing/2014/main" id="{3A6845B2-58A3-42FF-9F28-FC2059D1EB88}"/>
                </a:ext>
              </a:extLst>
            </p:cNvPr>
            <p:cNvSpPr/>
            <p:nvPr/>
          </p:nvSpPr>
          <p:spPr>
            <a:xfrm>
              <a:off x="8498385" y="4338899"/>
              <a:ext cx="157706" cy="1577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1" name="Straight Connector 30">
              <a:extLst>
                <a:ext uri="{FF2B5EF4-FFF2-40B4-BE49-F238E27FC236}">
                  <a16:creationId xmlns:a16="http://schemas.microsoft.com/office/drawing/2014/main" id="{B9E99E5B-878A-44E1-86C6-626B41C98197}"/>
                </a:ext>
              </a:extLst>
            </p:cNvPr>
            <p:cNvCxnSpPr>
              <a:cxnSpLocks/>
            </p:cNvCxnSpPr>
            <p:nvPr/>
          </p:nvCxnSpPr>
          <p:spPr>
            <a:xfrm>
              <a:off x="8956532" y="4455536"/>
              <a:ext cx="257175" cy="2164"/>
            </a:xfrm>
            <a:prstGeom prst="line">
              <a:avLst/>
            </a:prstGeom>
            <a:ln w="857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2" name="Graphic 31">
              <a:extLst>
                <a:ext uri="{FF2B5EF4-FFF2-40B4-BE49-F238E27FC236}">
                  <a16:creationId xmlns:a16="http://schemas.microsoft.com/office/drawing/2014/main" id="{D58DEA90-C476-431B-92F7-F220FFBEF5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05282" y="4497132"/>
              <a:ext cx="799561" cy="386884"/>
            </a:xfrm>
            <a:prstGeom prst="rect">
              <a:avLst/>
            </a:prstGeom>
          </p:spPr>
        </p:pic>
        <p:pic>
          <p:nvPicPr>
            <p:cNvPr id="33" name="Graphic 32">
              <a:extLst>
                <a:ext uri="{FF2B5EF4-FFF2-40B4-BE49-F238E27FC236}">
                  <a16:creationId xmlns:a16="http://schemas.microsoft.com/office/drawing/2014/main" id="{85131403-46DC-4937-9574-96531EBA31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52504" y="4053635"/>
              <a:ext cx="295942" cy="274803"/>
            </a:xfrm>
            <a:prstGeom prst="rect">
              <a:avLst/>
            </a:prstGeom>
          </p:spPr>
        </p:pic>
        <p:sp>
          <p:nvSpPr>
            <p:cNvPr id="34" name="Rectangle: Rounded Corners 33">
              <a:extLst>
                <a:ext uri="{FF2B5EF4-FFF2-40B4-BE49-F238E27FC236}">
                  <a16:creationId xmlns:a16="http://schemas.microsoft.com/office/drawing/2014/main" id="{2CE32055-CF06-4260-9ABF-4EF3566D7485}"/>
                </a:ext>
              </a:extLst>
            </p:cNvPr>
            <p:cNvSpPr/>
            <p:nvPr/>
          </p:nvSpPr>
          <p:spPr>
            <a:xfrm>
              <a:off x="8642404" y="4357558"/>
              <a:ext cx="473171" cy="347829"/>
            </a:xfrm>
            <a:prstGeom prst="roundRect">
              <a:avLst/>
            </a:prstGeom>
            <a:solidFill>
              <a:schemeClr val="bg2"/>
            </a:solid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5" name="TextBox 34">
            <a:extLst>
              <a:ext uri="{FF2B5EF4-FFF2-40B4-BE49-F238E27FC236}">
                <a16:creationId xmlns:a16="http://schemas.microsoft.com/office/drawing/2014/main" id="{66C48A0E-B343-41A4-B320-051C84B15112}"/>
              </a:ext>
            </a:extLst>
          </p:cNvPr>
          <p:cNvSpPr txBox="1"/>
          <p:nvPr/>
        </p:nvSpPr>
        <p:spPr>
          <a:xfrm>
            <a:off x="476580" y="3668466"/>
            <a:ext cx="3456000" cy="1530354"/>
          </a:xfrm>
          <a:prstGeom prst="rect">
            <a:avLst/>
          </a:prstGeom>
          <a:noFill/>
        </p:spPr>
        <p:txBody>
          <a:bodyPr wrap="square" rtlCol="0" anchor="ctr" anchorCtr="0">
            <a:noAutofit/>
          </a:bodyPr>
          <a:lstStyle/>
          <a:p>
            <a:pPr algn="ctr"/>
            <a:r>
              <a:rPr lang="en-US" sz="1700" dirty="0">
                <a:solidFill>
                  <a:srgbClr val="484C55"/>
                </a:solidFill>
                <a:latin typeface="Arial" panose="020B0604020202020204" pitchFamily="34" charset="0"/>
                <a:cs typeface="Arial" panose="020B0604020202020204" pitchFamily="34" charset="0"/>
              </a:rPr>
              <a:t>A surgeon may save up to </a:t>
            </a:r>
            <a:br>
              <a:rPr lang="en-US" sz="1700" dirty="0">
                <a:solidFill>
                  <a:srgbClr val="484C55"/>
                </a:solidFill>
                <a:latin typeface="Arial" panose="020B0604020202020204" pitchFamily="34" charset="0"/>
                <a:cs typeface="Arial" panose="020B0604020202020204" pitchFamily="34" charset="0"/>
              </a:rPr>
            </a:br>
            <a:r>
              <a:rPr lang="en-US" sz="1900" b="1" dirty="0">
                <a:solidFill>
                  <a:srgbClr val="C00000"/>
                </a:solidFill>
                <a:latin typeface="Arial" panose="020B0604020202020204" pitchFamily="34" charset="0"/>
                <a:cs typeface="Arial" panose="020B0604020202020204" pitchFamily="34" charset="0"/>
              </a:rPr>
              <a:t> 78 hours</a:t>
            </a:r>
            <a:r>
              <a:rPr lang="en-US" sz="1900" b="1" dirty="0">
                <a:solidFill>
                  <a:srgbClr val="484C55"/>
                </a:solidFill>
                <a:latin typeface="Arial" panose="020B0604020202020204" pitchFamily="34" charset="0"/>
                <a:cs typeface="Arial" panose="020B0604020202020204" pitchFamily="34" charset="0"/>
              </a:rPr>
              <a:t> </a:t>
            </a:r>
            <a:r>
              <a:rPr lang="en-US" sz="1700" dirty="0">
                <a:solidFill>
                  <a:srgbClr val="484C55"/>
                </a:solidFill>
                <a:latin typeface="Arial" panose="020B0604020202020204" pitchFamily="34" charset="0"/>
                <a:cs typeface="Arial" panose="020B0604020202020204" pitchFamily="34" charset="0"/>
              </a:rPr>
              <a:t>annually on</a:t>
            </a:r>
            <a:br>
              <a:rPr lang="en-US" sz="1700" dirty="0">
                <a:solidFill>
                  <a:srgbClr val="484C55"/>
                </a:solidFill>
                <a:latin typeface="Arial" panose="020B0604020202020204" pitchFamily="34" charset="0"/>
                <a:cs typeface="Arial" panose="020B0604020202020204" pitchFamily="34" charset="0"/>
              </a:rPr>
            </a:br>
            <a:r>
              <a:rPr lang="en-US" sz="1700" dirty="0">
                <a:solidFill>
                  <a:srgbClr val="484C55"/>
                </a:solidFill>
                <a:latin typeface="Arial" panose="020B0604020202020204" pitchFamily="34" charset="0"/>
                <a:cs typeface="Arial" panose="020B0604020202020204" pitchFamily="34" charset="0"/>
              </a:rPr>
              <a:t>surgery days</a:t>
            </a:r>
            <a:r>
              <a:rPr lang="en-US" sz="1700" b="1" dirty="0">
                <a:solidFill>
                  <a:schemeClr val="tx1">
                    <a:lumMod val="65000"/>
                    <a:lumOff val="35000"/>
                  </a:schemeClr>
                </a:solidFill>
                <a:latin typeface="Arial" panose="020B0604020202020204" pitchFamily="34" charset="0"/>
                <a:cs typeface="Arial" panose="020B0604020202020204" pitchFamily="34" charset="0"/>
              </a:rPr>
              <a:t>*</a:t>
            </a:r>
            <a:endParaRPr lang="en-CA" sz="17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8487DAD-DCDF-4515-9FD1-41A2434D9759}"/>
              </a:ext>
            </a:extLst>
          </p:cNvPr>
          <p:cNvSpPr txBox="1"/>
          <p:nvPr/>
        </p:nvSpPr>
        <p:spPr>
          <a:xfrm>
            <a:off x="8350588" y="3335222"/>
            <a:ext cx="2921757" cy="1863598"/>
          </a:xfrm>
          <a:prstGeom prst="rect">
            <a:avLst/>
          </a:prstGeom>
          <a:noFill/>
        </p:spPr>
        <p:txBody>
          <a:bodyPr wrap="square" rtlCol="0" anchor="ctr" anchorCtr="0">
            <a:noAutofit/>
          </a:bodyPr>
          <a:lstStyle/>
          <a:p>
            <a:pPr algn="ctr"/>
            <a:r>
              <a:rPr lang="en-US" sz="1700" dirty="0">
                <a:solidFill>
                  <a:srgbClr val="595959"/>
                </a:solidFill>
                <a:latin typeface="Arial" panose="020B0604020202020204" pitchFamily="34" charset="0"/>
                <a:cs typeface="Arial" panose="020B0604020202020204" pitchFamily="34" charset="0"/>
              </a:rPr>
              <a:t>CATALYS</a:t>
            </a:r>
            <a:r>
              <a:rPr lang="en-US" sz="1700" baseline="30000" dirty="0">
                <a:solidFill>
                  <a:srgbClr val="595959"/>
                </a:solidFill>
                <a:latin typeface="Arial" panose="020B0604020202020204" pitchFamily="34" charset="0"/>
                <a:cs typeface="Arial" panose="020B0604020202020204" pitchFamily="34" charset="0"/>
              </a:rPr>
              <a:t>TM</a:t>
            </a:r>
            <a:r>
              <a:rPr lang="en-US" sz="1700" dirty="0">
                <a:solidFill>
                  <a:srgbClr val="595959"/>
                </a:solidFill>
                <a:latin typeface="Arial" panose="020B0604020202020204" pitchFamily="34" charset="0"/>
                <a:cs typeface="Arial" panose="020B0604020202020204" pitchFamily="34" charset="0"/>
              </a:rPr>
              <a:t> </a:t>
            </a:r>
            <a:r>
              <a:rPr lang="en-US" sz="1700" dirty="0" err="1">
                <a:solidFill>
                  <a:srgbClr val="595959"/>
                </a:solidFill>
                <a:latin typeface="Arial" panose="020B0604020202020204" pitchFamily="34" charset="0"/>
                <a:cs typeface="Arial" panose="020B0604020202020204" pitchFamily="34" charset="0"/>
              </a:rPr>
              <a:t>cOS</a:t>
            </a:r>
            <a:r>
              <a:rPr lang="en-US" sz="1700" dirty="0">
                <a:solidFill>
                  <a:srgbClr val="595959"/>
                </a:solidFill>
                <a:latin typeface="Arial" panose="020B0604020202020204" pitchFamily="34" charset="0"/>
                <a:cs typeface="Arial" panose="020B0604020202020204" pitchFamily="34" charset="0"/>
              </a:rPr>
              <a:t> 6.0 may allow time for </a:t>
            </a:r>
            <a:r>
              <a:rPr lang="en-US" sz="1700" b="1" dirty="0">
                <a:solidFill>
                  <a:srgbClr val="C00000"/>
                </a:solidFill>
                <a:latin typeface="Arial" panose="020B0604020202020204" pitchFamily="34" charset="0"/>
                <a:cs typeface="Arial" panose="020B0604020202020204" pitchFamily="34" charset="0"/>
              </a:rPr>
              <a:t>additional procedures</a:t>
            </a:r>
            <a:endParaRPr lang="en-CA" b="1" baseline="30000" dirty="0">
              <a:solidFill>
                <a:srgbClr val="C00000"/>
              </a:solidFill>
            </a:endParaRPr>
          </a:p>
        </p:txBody>
      </p:sp>
      <p:pic>
        <p:nvPicPr>
          <p:cNvPr id="39" name="Graphic 38" descr="Ribbon">
            <a:extLst>
              <a:ext uri="{FF2B5EF4-FFF2-40B4-BE49-F238E27FC236}">
                <a16:creationId xmlns:a16="http://schemas.microsoft.com/office/drawing/2014/main" id="{A883EC44-A5A8-41D2-B13B-0D938A33BF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73508" y="2523915"/>
            <a:ext cx="868680" cy="868680"/>
          </a:xfrm>
          <a:prstGeom prst="rect">
            <a:avLst/>
          </a:prstGeom>
        </p:spPr>
      </p:pic>
      <p:sp>
        <p:nvSpPr>
          <p:cNvPr id="40" name="Rectangle 39">
            <a:extLst>
              <a:ext uri="{FF2B5EF4-FFF2-40B4-BE49-F238E27FC236}">
                <a16:creationId xmlns:a16="http://schemas.microsoft.com/office/drawing/2014/main" id="{68F7650D-B14C-4DE0-8074-69CF3236C22F}"/>
              </a:ext>
            </a:extLst>
          </p:cNvPr>
          <p:cNvSpPr/>
          <p:nvPr/>
        </p:nvSpPr>
        <p:spPr>
          <a:xfrm>
            <a:off x="7623113" y="3212544"/>
            <a:ext cx="633507" cy="892552"/>
          </a:xfrm>
          <a:prstGeom prst="rect">
            <a:avLst/>
          </a:prstGeom>
        </p:spPr>
        <p:txBody>
          <a:bodyPr wrap="square">
            <a:spAutoFit/>
          </a:bodyPr>
          <a:lstStyle/>
          <a:p>
            <a:r>
              <a:rPr lang="en-US" sz="5200" b="1" dirty="0">
                <a:solidFill>
                  <a:srgbClr val="C00000"/>
                </a:solidFill>
                <a:latin typeface="Arial" panose="020B0604020202020204" pitchFamily="34" charset="0"/>
                <a:cs typeface="Arial" panose="020B0604020202020204" pitchFamily="34" charset="0"/>
              </a:rPr>
              <a:t>=</a:t>
            </a:r>
            <a:endParaRPr lang="en-CA" sz="5200" b="1" dirty="0">
              <a:solidFill>
                <a:srgbClr val="C00000"/>
              </a:solidFill>
            </a:endParaRPr>
          </a:p>
        </p:txBody>
      </p:sp>
    </p:spTree>
    <p:extLst>
      <p:ext uri="{BB962C8B-B14F-4D97-AF65-F5344CB8AC3E}">
        <p14:creationId xmlns:p14="http://schemas.microsoft.com/office/powerpoint/2010/main" val="29005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0BB98F-FC5A-424B-A047-CD3A7D5A0525}"/>
              </a:ext>
            </a:extLst>
          </p:cNvPr>
          <p:cNvSpPr/>
          <p:nvPr/>
        </p:nvSpPr>
        <p:spPr>
          <a:xfrm>
            <a:off x="8261812" y="2414966"/>
            <a:ext cx="3559931" cy="363976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6DB83F4B-6B65-4294-81CE-82CD2087B9B1}"/>
              </a:ext>
            </a:extLst>
          </p:cNvPr>
          <p:cNvSpPr/>
          <p:nvPr/>
        </p:nvSpPr>
        <p:spPr>
          <a:xfrm>
            <a:off x="4368000" y="2438822"/>
            <a:ext cx="3559931" cy="363976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B1AC6CAC-D108-430F-B012-2AE97307C7D8}"/>
              </a:ext>
            </a:extLst>
          </p:cNvPr>
          <p:cNvSpPr/>
          <p:nvPr/>
        </p:nvSpPr>
        <p:spPr>
          <a:xfrm>
            <a:off x="474186" y="2428918"/>
            <a:ext cx="3559931" cy="363976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5DDAB03A-18E1-422B-BCDF-C28FE2E7CF21}"/>
              </a:ext>
            </a:extLst>
          </p:cNvPr>
          <p:cNvSpPr/>
          <p:nvPr/>
        </p:nvSpPr>
        <p:spPr>
          <a:xfrm>
            <a:off x="0" y="137926"/>
            <a:ext cx="12192000" cy="16240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dirty="0">
                <a:solidFill>
                  <a:srgbClr val="595959"/>
                </a:solidFill>
                <a:latin typeface="Arial" panose="020B0604020202020204" pitchFamily="34" charset="0"/>
                <a:cs typeface="Arial" panose="020B0604020202020204" pitchFamily="34" charset="0"/>
              </a:rPr>
              <a:t>CATALYS</a:t>
            </a:r>
            <a:r>
              <a:rPr lang="en-US" sz="2400" b="1" baseline="30000" dirty="0">
                <a:solidFill>
                  <a:srgbClr val="595959"/>
                </a:solidFill>
                <a:latin typeface="Arial" panose="020B0604020202020204" pitchFamily="34" charset="0"/>
                <a:cs typeface="Arial" panose="020B0604020202020204" pitchFamily="34" charset="0"/>
              </a:rPr>
              <a:t>TM</a:t>
            </a:r>
            <a:r>
              <a:rPr lang="en-US" sz="2400" b="1" dirty="0">
                <a:solidFill>
                  <a:srgbClr val="595959"/>
                </a:solidFill>
                <a:latin typeface="Arial" panose="020B0604020202020204" pitchFamily="34" charset="0"/>
                <a:cs typeface="Arial" panose="020B0604020202020204" pitchFamily="34" charset="0"/>
              </a:rPr>
              <a:t> </a:t>
            </a:r>
            <a:r>
              <a:rPr lang="en-US" sz="2400" b="1" dirty="0" err="1">
                <a:solidFill>
                  <a:srgbClr val="595959"/>
                </a:solidFill>
                <a:latin typeface="Arial" panose="020B0604020202020204" pitchFamily="34" charset="0"/>
                <a:cs typeface="Arial" panose="020B0604020202020204" pitchFamily="34" charset="0"/>
              </a:rPr>
              <a:t>cOS</a:t>
            </a:r>
            <a:r>
              <a:rPr lang="en-US" sz="2400" b="1" dirty="0">
                <a:solidFill>
                  <a:srgbClr val="595959"/>
                </a:solidFill>
                <a:latin typeface="Arial" panose="020B0604020202020204" pitchFamily="34" charset="0"/>
                <a:cs typeface="Arial" panose="020B0604020202020204" pitchFamily="34" charset="0"/>
              </a:rPr>
              <a:t> 6.0 facilitates astigmatism management and may provide</a:t>
            </a:r>
            <a:r>
              <a:rPr lang="en-US" sz="2400" b="1" dirty="0">
                <a:solidFill>
                  <a:srgbClr val="474C52"/>
                </a:solidFill>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benefits for patients, surgeons, and surgical centers</a:t>
            </a:r>
            <a:r>
              <a:rPr lang="en-US" sz="2400" b="1" baseline="30000" dirty="0">
                <a:solidFill>
                  <a:srgbClr val="C00000"/>
                </a:solidFill>
                <a:latin typeface="Arial" panose="020B0604020202020204" pitchFamily="34" charset="0"/>
                <a:cs typeface="Arial" panose="020B0604020202020204" pitchFamily="34" charset="0"/>
              </a:rPr>
              <a:t>23</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6" name="Picture 5">
            <a:extLst>
              <a:ext uri="{FF2B5EF4-FFF2-40B4-BE49-F238E27FC236}">
                <a16:creationId xmlns:a16="http://schemas.microsoft.com/office/drawing/2014/main" id="{2FB31767-B49D-4318-B61B-32F479E87787}"/>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71193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332644E0-2693-4FA5-AA4A-F7ECED67C7E6}"/>
              </a:ext>
            </a:extLst>
          </p:cNvPr>
          <p:cNvSpPr txBox="1"/>
          <p:nvPr/>
        </p:nvSpPr>
        <p:spPr>
          <a:xfrm>
            <a:off x="572149" y="3365941"/>
            <a:ext cx="3260075" cy="2478895"/>
          </a:xfrm>
          <a:prstGeom prst="rect">
            <a:avLst/>
          </a:prstGeom>
          <a:noFill/>
        </p:spPr>
        <p:txBody>
          <a:bodyPr wrap="square" rtlCol="0">
            <a:noAutofit/>
          </a:bodyPr>
          <a:lstStyle/>
          <a:p>
            <a:pPr algn="ctr">
              <a:spcAft>
                <a:spcPts val="600"/>
              </a:spcAft>
            </a:pPr>
            <a:r>
              <a:rPr lang="en-US" sz="1900" b="1" dirty="0">
                <a:solidFill>
                  <a:srgbClr val="C00000"/>
                </a:solidFill>
                <a:latin typeface="Arial" panose="020B0604020202020204" pitchFamily="34" charset="0"/>
                <a:cs typeface="Arial" panose="020B0604020202020204" pitchFamily="34" charset="0"/>
              </a:rPr>
              <a:t>Potential Patient </a:t>
            </a:r>
            <a:br>
              <a:rPr lang="en-US" sz="1900" b="1" dirty="0">
                <a:solidFill>
                  <a:srgbClr val="C00000"/>
                </a:solidFill>
                <a:latin typeface="Arial" panose="020B0604020202020204" pitchFamily="34" charset="0"/>
                <a:cs typeface="Arial" panose="020B0604020202020204" pitchFamily="34" charset="0"/>
              </a:rPr>
            </a:br>
            <a:r>
              <a:rPr lang="en-US" sz="1900" b="1" dirty="0">
                <a:solidFill>
                  <a:srgbClr val="C00000"/>
                </a:solidFill>
                <a:latin typeface="Arial" panose="020B0604020202020204" pitchFamily="34" charset="0"/>
                <a:cs typeface="Arial" panose="020B0604020202020204" pitchFamily="34" charset="0"/>
              </a:rPr>
              <a:t>Benefits</a:t>
            </a:r>
            <a:endParaRPr lang="en-US" sz="1900" b="1" baseline="30000" dirty="0">
              <a:solidFill>
                <a:srgbClr val="C00000"/>
              </a:solidFill>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ü"/>
            </a:pPr>
            <a:r>
              <a:rPr lang="en-US" sz="1600" dirty="0">
                <a:solidFill>
                  <a:srgbClr val="595959"/>
                </a:solidFill>
                <a:latin typeface="Arial" panose="020B0604020202020204" pitchFamily="34" charset="0"/>
                <a:cs typeface="Arial" panose="020B0604020202020204" pitchFamily="34" charset="0"/>
              </a:rPr>
              <a:t>More options for astigmatism planning</a:t>
            </a:r>
            <a:r>
              <a:rPr lang="en-US" sz="1600" baseline="30000" dirty="0">
                <a:solidFill>
                  <a:srgbClr val="595959"/>
                </a:solidFill>
                <a:latin typeface="Arial" panose="020B0604020202020204" pitchFamily="34" charset="0"/>
                <a:cs typeface="Arial" panose="020B0604020202020204" pitchFamily="34" charset="0"/>
              </a:rPr>
              <a:t>22</a:t>
            </a:r>
          </a:p>
          <a:p>
            <a:pPr marL="285750" indent="-285750">
              <a:spcBef>
                <a:spcPts val="600"/>
              </a:spcBef>
              <a:spcAft>
                <a:spcPts val="600"/>
              </a:spcAft>
              <a:buFont typeface="Wingdings" panose="05000000000000000000" pitchFamily="2" charset="2"/>
              <a:buChar char="ü"/>
            </a:pPr>
            <a:r>
              <a:rPr lang="en-US" sz="1600" dirty="0">
                <a:solidFill>
                  <a:srgbClr val="595959"/>
                </a:solidFill>
                <a:latin typeface="Arial" panose="020B0604020202020204" pitchFamily="34" charset="0"/>
                <a:cs typeface="Arial" panose="020B0604020202020204" pitchFamily="34" charset="0"/>
              </a:rPr>
              <a:t>Reduced procedure time</a:t>
            </a:r>
            <a:r>
              <a:rPr lang="en-US" sz="1600" baseline="30000" dirty="0">
                <a:solidFill>
                  <a:srgbClr val="595959"/>
                </a:solidFill>
                <a:latin typeface="Arial" panose="020B0604020202020204" pitchFamily="34" charset="0"/>
                <a:cs typeface="Arial" panose="020B0604020202020204" pitchFamily="34" charset="0"/>
              </a:rPr>
              <a:t>*</a:t>
            </a:r>
          </a:p>
          <a:p>
            <a:pPr marL="285750" indent="-285750">
              <a:spcBef>
                <a:spcPts val="600"/>
              </a:spcBef>
              <a:spcAft>
                <a:spcPts val="600"/>
              </a:spcAft>
              <a:buFont typeface="Wingdings" panose="05000000000000000000" pitchFamily="2" charset="2"/>
              <a:buChar char="ü"/>
            </a:pPr>
            <a:r>
              <a:rPr lang="en-US" sz="1600" dirty="0">
                <a:solidFill>
                  <a:srgbClr val="595959"/>
                </a:solidFill>
                <a:latin typeface="Arial" panose="020B0604020202020204" pitchFamily="34" charset="0"/>
                <a:cs typeface="Arial" panose="020B0604020202020204" pitchFamily="34" charset="0"/>
              </a:rPr>
              <a:t>Customized treatment planning</a:t>
            </a:r>
            <a:r>
              <a:rPr lang="en-US" sz="1600" baseline="30000" dirty="0">
                <a:solidFill>
                  <a:srgbClr val="595959"/>
                </a:solidFill>
                <a:latin typeface="Arial" panose="020B0604020202020204" pitchFamily="34" charset="0"/>
                <a:cs typeface="Arial" panose="020B0604020202020204" pitchFamily="34" charset="0"/>
              </a:rPr>
              <a:t>22</a:t>
            </a:r>
          </a:p>
        </p:txBody>
      </p:sp>
      <p:sp>
        <p:nvSpPr>
          <p:cNvPr id="51" name="TextBox 50">
            <a:extLst>
              <a:ext uri="{FF2B5EF4-FFF2-40B4-BE49-F238E27FC236}">
                <a16:creationId xmlns:a16="http://schemas.microsoft.com/office/drawing/2014/main" id="{8DF125D9-B072-4DB7-ACA4-9A13B9D56EB1}"/>
              </a:ext>
            </a:extLst>
          </p:cNvPr>
          <p:cNvSpPr txBox="1"/>
          <p:nvPr/>
        </p:nvSpPr>
        <p:spPr>
          <a:xfrm>
            <a:off x="4367999" y="3365941"/>
            <a:ext cx="3691920" cy="2502752"/>
          </a:xfrm>
          <a:prstGeom prst="rect">
            <a:avLst/>
          </a:prstGeom>
          <a:noFill/>
        </p:spPr>
        <p:txBody>
          <a:bodyPr wrap="square" rtlCol="0">
            <a:noAutofit/>
          </a:bodyPr>
          <a:lstStyle/>
          <a:p>
            <a:pPr algn="ctr">
              <a:spcAft>
                <a:spcPts val="600"/>
              </a:spcAft>
            </a:pPr>
            <a:r>
              <a:rPr lang="en-US" sz="1900" b="1" dirty="0">
                <a:solidFill>
                  <a:srgbClr val="C00000"/>
                </a:solidFill>
                <a:latin typeface="Arial" panose="020B0604020202020204" pitchFamily="34" charset="0"/>
                <a:cs typeface="Arial" panose="020B0604020202020204" pitchFamily="34" charset="0"/>
              </a:rPr>
              <a:t>Potential Surgeon </a:t>
            </a:r>
            <a:br>
              <a:rPr lang="en-US" sz="1900" b="1" dirty="0">
                <a:solidFill>
                  <a:srgbClr val="C00000"/>
                </a:solidFill>
                <a:latin typeface="Arial" panose="020B0604020202020204" pitchFamily="34" charset="0"/>
                <a:cs typeface="Arial" panose="020B0604020202020204" pitchFamily="34" charset="0"/>
              </a:rPr>
            </a:br>
            <a:r>
              <a:rPr lang="en-US" sz="1900" b="1" dirty="0">
                <a:solidFill>
                  <a:srgbClr val="C00000"/>
                </a:solidFill>
                <a:latin typeface="Arial" panose="020B0604020202020204" pitchFamily="34" charset="0"/>
                <a:cs typeface="Arial" panose="020B0604020202020204" pitchFamily="34" charset="0"/>
              </a:rPr>
              <a:t>Benefits</a:t>
            </a:r>
          </a:p>
          <a:p>
            <a:pPr marL="285750" indent="-285750">
              <a:spcBef>
                <a:spcPts val="600"/>
              </a:spcBef>
              <a:spcAft>
                <a:spcPts val="600"/>
              </a:spcAft>
              <a:buFont typeface="Wingdings" panose="05000000000000000000" pitchFamily="2" charset="2"/>
              <a:buChar char="ü"/>
            </a:pPr>
            <a:r>
              <a:rPr lang="en-US" sz="1600" dirty="0">
                <a:solidFill>
                  <a:srgbClr val="595959"/>
                </a:solidFill>
                <a:latin typeface="Arial" panose="020B0604020202020204" pitchFamily="34" charset="0"/>
                <a:cs typeface="Arial" panose="020B0604020202020204" pitchFamily="34" charset="0"/>
              </a:rPr>
              <a:t>Integration of data and laser-aided marks for toric IOL alignment</a:t>
            </a:r>
            <a:r>
              <a:rPr lang="en-US" sz="1600" baseline="30000" dirty="0">
                <a:solidFill>
                  <a:srgbClr val="595959"/>
                </a:solidFill>
                <a:latin typeface="Arial" panose="020B0604020202020204" pitchFamily="34" charset="0"/>
                <a:cs typeface="Arial" panose="020B0604020202020204" pitchFamily="34" charset="0"/>
              </a:rPr>
              <a:t>22</a:t>
            </a:r>
          </a:p>
          <a:p>
            <a:pPr marL="285750" indent="-285750">
              <a:spcBef>
                <a:spcPts val="600"/>
              </a:spcBef>
              <a:spcAft>
                <a:spcPts val="600"/>
              </a:spcAft>
              <a:buFont typeface="Wingdings" panose="05000000000000000000" pitchFamily="2" charset="2"/>
              <a:buChar char="ü"/>
            </a:pPr>
            <a:r>
              <a:rPr lang="en-US" sz="1600" dirty="0">
                <a:solidFill>
                  <a:srgbClr val="595959"/>
                </a:solidFill>
                <a:latin typeface="Arial" panose="020B0604020202020204" pitchFamily="34" charset="0"/>
                <a:cs typeface="Arial" panose="020B0604020202020204" pitchFamily="34" charset="0"/>
              </a:rPr>
              <a:t>Additional time available without increased clinic or surgery schedule</a:t>
            </a:r>
            <a:r>
              <a:rPr lang="en-US" sz="1600" baseline="30000" dirty="0">
                <a:solidFill>
                  <a:srgbClr val="595959"/>
                </a:solidFill>
                <a:latin typeface="Arial" panose="020B0604020202020204" pitchFamily="34" charset="0"/>
                <a:cs typeface="Arial" panose="020B0604020202020204" pitchFamily="34" charset="0"/>
              </a:rPr>
              <a:t>*</a:t>
            </a:r>
          </a:p>
          <a:p>
            <a:pPr marL="285750" indent="-285750">
              <a:spcBef>
                <a:spcPts val="600"/>
              </a:spcBef>
              <a:spcAft>
                <a:spcPts val="600"/>
              </a:spcAft>
              <a:buFont typeface="Wingdings" panose="05000000000000000000" pitchFamily="2" charset="2"/>
              <a:buChar char="ü"/>
            </a:pPr>
            <a:r>
              <a:rPr lang="en-US" sz="1600" dirty="0">
                <a:solidFill>
                  <a:srgbClr val="595959"/>
                </a:solidFill>
                <a:latin typeface="Arial" panose="020B0604020202020204" pitchFamily="34" charset="0"/>
                <a:cs typeface="Arial" panose="020B0604020202020204" pitchFamily="34" charset="0"/>
              </a:rPr>
              <a:t>Customized surgeon preferences</a:t>
            </a:r>
            <a:r>
              <a:rPr lang="en-US" sz="1600" baseline="30000" dirty="0">
                <a:solidFill>
                  <a:srgbClr val="595959"/>
                </a:solidFill>
                <a:latin typeface="Arial" panose="020B0604020202020204" pitchFamily="34" charset="0"/>
                <a:cs typeface="Arial" panose="020B0604020202020204" pitchFamily="34" charset="0"/>
              </a:rPr>
              <a:t>22</a:t>
            </a:r>
          </a:p>
        </p:txBody>
      </p:sp>
      <p:sp>
        <p:nvSpPr>
          <p:cNvPr id="64" name="TextBox 63">
            <a:extLst>
              <a:ext uri="{FF2B5EF4-FFF2-40B4-BE49-F238E27FC236}">
                <a16:creationId xmlns:a16="http://schemas.microsoft.com/office/drawing/2014/main" id="{6E48972C-CC10-4A3E-859D-922D1F33C86B}"/>
              </a:ext>
            </a:extLst>
          </p:cNvPr>
          <p:cNvSpPr txBox="1"/>
          <p:nvPr/>
        </p:nvSpPr>
        <p:spPr>
          <a:xfrm>
            <a:off x="8432419" y="3365940"/>
            <a:ext cx="3231689" cy="2674890"/>
          </a:xfrm>
          <a:prstGeom prst="rect">
            <a:avLst/>
          </a:prstGeom>
          <a:noFill/>
        </p:spPr>
        <p:txBody>
          <a:bodyPr wrap="square" rtlCol="0">
            <a:noAutofit/>
          </a:bodyPr>
          <a:lstStyle/>
          <a:p>
            <a:pPr algn="ctr">
              <a:spcAft>
                <a:spcPts val="600"/>
              </a:spcAft>
            </a:pPr>
            <a:r>
              <a:rPr lang="en-US" sz="1900" b="1" dirty="0">
                <a:solidFill>
                  <a:srgbClr val="C00000"/>
                </a:solidFill>
                <a:latin typeface="Arial" panose="020B0604020202020204" pitchFamily="34" charset="0"/>
                <a:cs typeface="Arial" panose="020B0604020202020204" pitchFamily="34" charset="0"/>
              </a:rPr>
              <a:t>Potential Surgical </a:t>
            </a:r>
            <a:br>
              <a:rPr lang="en-US" sz="1900" b="1" dirty="0">
                <a:solidFill>
                  <a:srgbClr val="C00000"/>
                </a:solidFill>
                <a:latin typeface="Arial" panose="020B0604020202020204" pitchFamily="34" charset="0"/>
                <a:cs typeface="Arial" panose="020B0604020202020204" pitchFamily="34" charset="0"/>
              </a:rPr>
            </a:br>
            <a:r>
              <a:rPr lang="en-US" sz="1900" b="1" dirty="0">
                <a:solidFill>
                  <a:srgbClr val="C00000"/>
                </a:solidFill>
                <a:latin typeface="Arial" panose="020B0604020202020204" pitchFamily="34" charset="0"/>
                <a:cs typeface="Arial" panose="020B0604020202020204" pitchFamily="34" charset="0"/>
              </a:rPr>
              <a:t>Center Benefits</a:t>
            </a:r>
          </a:p>
          <a:p>
            <a:pPr marL="285750" indent="-285750">
              <a:spcBef>
                <a:spcPts val="600"/>
              </a:spcBef>
              <a:spcAft>
                <a:spcPts val="600"/>
              </a:spcAft>
              <a:buFont typeface="Wingdings" panose="05000000000000000000" pitchFamily="2" charset="2"/>
              <a:buChar char="ü"/>
            </a:pPr>
            <a:r>
              <a:rPr lang="en-US" sz="1600" dirty="0">
                <a:solidFill>
                  <a:srgbClr val="595959"/>
                </a:solidFill>
                <a:latin typeface="Arial" panose="020B0604020202020204" pitchFamily="34" charset="0"/>
                <a:cs typeface="Arial" panose="020B0604020202020204" pitchFamily="34" charset="0"/>
              </a:rPr>
              <a:t>Opportunity to serve more patients</a:t>
            </a:r>
            <a:r>
              <a:rPr lang="en-US" sz="1600" baseline="30000" dirty="0">
                <a:solidFill>
                  <a:srgbClr val="595959"/>
                </a:solidFill>
                <a:latin typeface="Arial" panose="020B0604020202020204" pitchFamily="34" charset="0"/>
                <a:cs typeface="Arial" panose="020B0604020202020204" pitchFamily="34" charset="0"/>
              </a:rPr>
              <a:t>*</a:t>
            </a:r>
            <a:r>
              <a:rPr lang="en-US" sz="1600" dirty="0">
                <a:solidFill>
                  <a:srgbClr val="595959"/>
                </a:solidFill>
                <a:latin typeface="Arial" panose="020B0604020202020204" pitchFamily="34" charset="0"/>
                <a:cs typeface="Arial" panose="020B0604020202020204" pitchFamily="34" charset="0"/>
              </a:rPr>
              <a:t> </a:t>
            </a:r>
          </a:p>
          <a:p>
            <a:pPr marL="285750" indent="-285750">
              <a:spcBef>
                <a:spcPts val="600"/>
              </a:spcBef>
              <a:spcAft>
                <a:spcPts val="600"/>
              </a:spcAft>
              <a:buFont typeface="Wingdings" panose="05000000000000000000" pitchFamily="2" charset="2"/>
              <a:buChar char="ü"/>
            </a:pPr>
            <a:r>
              <a:rPr lang="en-US" sz="1600" dirty="0">
                <a:solidFill>
                  <a:srgbClr val="595959"/>
                </a:solidFill>
                <a:latin typeface="Arial" panose="020B0604020202020204" pitchFamily="34" charset="0"/>
                <a:cs typeface="Arial" panose="020B0604020202020204" pitchFamily="34" charset="0"/>
              </a:rPr>
              <a:t>Increased surgical capacity without a need to set up </a:t>
            </a:r>
            <a:br>
              <a:rPr lang="en-US" sz="1600" dirty="0">
                <a:solidFill>
                  <a:srgbClr val="595959"/>
                </a:solidFill>
                <a:latin typeface="Arial" panose="020B0604020202020204" pitchFamily="34" charset="0"/>
                <a:cs typeface="Arial" panose="020B0604020202020204" pitchFamily="34" charset="0"/>
              </a:rPr>
            </a:br>
            <a:r>
              <a:rPr lang="en-US" sz="1600" dirty="0">
                <a:solidFill>
                  <a:srgbClr val="595959"/>
                </a:solidFill>
                <a:latin typeface="Arial" panose="020B0604020202020204" pitchFamily="34" charset="0"/>
                <a:cs typeface="Arial" panose="020B0604020202020204" pitchFamily="34" charset="0"/>
              </a:rPr>
              <a:t>an additional OR</a:t>
            </a:r>
            <a:r>
              <a:rPr lang="en-US" sz="1600" baseline="30000" dirty="0">
                <a:solidFill>
                  <a:srgbClr val="595959"/>
                </a:solidFill>
                <a:latin typeface="Arial" panose="020B0604020202020204" pitchFamily="34" charset="0"/>
                <a:cs typeface="Arial" panose="020B0604020202020204" pitchFamily="34" charset="0"/>
              </a:rPr>
              <a:t>*</a:t>
            </a:r>
          </a:p>
          <a:p>
            <a:pPr>
              <a:spcBef>
                <a:spcPts val="600"/>
              </a:spcBef>
              <a:spcAft>
                <a:spcPts val="600"/>
              </a:spcAft>
            </a:pPr>
            <a:endParaRPr lang="en-US" sz="1600" dirty="0">
              <a:solidFill>
                <a:srgbClr val="595959"/>
              </a:solidFill>
              <a:latin typeface="Arial" panose="020B0604020202020204" pitchFamily="34" charset="0"/>
              <a:cs typeface="Arial" panose="020B0604020202020204" pitchFamily="34" charset="0"/>
            </a:endParaRPr>
          </a:p>
        </p:txBody>
      </p:sp>
      <p:pic>
        <p:nvPicPr>
          <p:cNvPr id="1028" name="Picture 4" descr="Image result for surgeon icon">
            <a:extLst>
              <a:ext uri="{FF2B5EF4-FFF2-40B4-BE49-F238E27FC236}">
                <a16:creationId xmlns:a16="http://schemas.microsoft.com/office/drawing/2014/main" id="{215D52F8-A1FD-44FB-B394-103DA1C41B70}"/>
              </a:ext>
            </a:extLst>
          </p:cNvPr>
          <p:cNvPicPr>
            <a:picLocks noChangeAspect="1" noChangeArrowheads="1"/>
          </p:cNvPicPr>
          <p:nvPr/>
        </p:nvPicPr>
        <p:blipFill>
          <a:blip r:embed="rId4">
            <a:alphaModFix amt="70000"/>
            <a:extLst>
              <a:ext uri="{BEBA8EAE-BF5A-486C-A8C5-ECC9F3942E4B}">
                <a14:imgProps xmlns:a14="http://schemas.microsoft.com/office/drawing/2010/main">
                  <a14:imgLayer r:embed="rId5">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81850" y="2656402"/>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Female Profile">
            <a:extLst>
              <a:ext uri="{FF2B5EF4-FFF2-40B4-BE49-F238E27FC236}">
                <a16:creationId xmlns:a16="http://schemas.microsoft.com/office/drawing/2014/main" id="{42BA2C57-89D1-420E-A6B8-4C71FECE78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6426" y="2610682"/>
            <a:ext cx="731520" cy="731520"/>
          </a:xfrm>
          <a:prstGeom prst="rect">
            <a:avLst/>
          </a:prstGeom>
        </p:spPr>
      </p:pic>
      <p:pic>
        <p:nvPicPr>
          <p:cNvPr id="13" name="Graphic 12" descr="Hospital">
            <a:extLst>
              <a:ext uri="{FF2B5EF4-FFF2-40B4-BE49-F238E27FC236}">
                <a16:creationId xmlns:a16="http://schemas.microsoft.com/office/drawing/2014/main" id="{61E5F78F-78D3-4BD9-8BA5-84B96ABD55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4503" y="2438822"/>
            <a:ext cx="867520" cy="867520"/>
          </a:xfrm>
          <a:prstGeom prst="rect">
            <a:avLst/>
          </a:prstGeom>
        </p:spPr>
      </p:pic>
      <p:sp>
        <p:nvSpPr>
          <p:cNvPr id="3" name="Rectangle 2">
            <a:extLst>
              <a:ext uri="{FF2B5EF4-FFF2-40B4-BE49-F238E27FC236}">
                <a16:creationId xmlns:a16="http://schemas.microsoft.com/office/drawing/2014/main" id="{00A7831D-BE39-4C0F-8598-2B42B4F7310E}"/>
              </a:ext>
            </a:extLst>
          </p:cNvPr>
          <p:cNvSpPr/>
          <p:nvPr/>
        </p:nvSpPr>
        <p:spPr>
          <a:xfrm>
            <a:off x="376223" y="6502314"/>
            <a:ext cx="5086113" cy="246221"/>
          </a:xfrm>
          <a:prstGeom prst="rect">
            <a:avLst/>
          </a:prstGeom>
        </p:spPr>
        <p:txBody>
          <a:bodyPr wrap="square">
            <a:spAutoFit/>
          </a:bodyPr>
          <a:lstStyle/>
          <a:p>
            <a:r>
              <a:rPr lang="en-US" sz="1000" dirty="0">
                <a:solidFill>
                  <a:srgbClr val="595959"/>
                </a:solidFill>
                <a:latin typeface="Arial" panose="020B0604020202020204" pitchFamily="34" charset="0"/>
                <a:cs typeface="Arial" panose="020B0604020202020204" pitchFamily="34" charset="0"/>
              </a:rPr>
              <a:t>* Based on the time savings presented on the previous slides</a:t>
            </a:r>
            <a:r>
              <a:rPr lang="en-US" sz="800" dirty="0">
                <a:solidFill>
                  <a:srgbClr val="595959"/>
                </a:solidFill>
                <a:latin typeface="Arial" panose="020B0604020202020204" pitchFamily="34" charset="0"/>
                <a:cs typeface="Arial" panose="020B0604020202020204" pitchFamily="34" charset="0"/>
              </a:rPr>
              <a:t>.</a:t>
            </a:r>
            <a:endParaRPr lang="en-CA" dirty="0"/>
          </a:p>
        </p:txBody>
      </p:sp>
    </p:spTree>
    <p:extLst>
      <p:ext uri="{BB962C8B-B14F-4D97-AF65-F5344CB8AC3E}">
        <p14:creationId xmlns:p14="http://schemas.microsoft.com/office/powerpoint/2010/main" val="211257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21C97-480C-4395-88D0-D6D8483AAEA1}"/>
              </a:ext>
            </a:extLst>
          </p:cNvPr>
          <p:cNvSpPr/>
          <p:nvPr/>
        </p:nvSpPr>
        <p:spPr>
          <a:xfrm>
            <a:off x="0" y="0"/>
            <a:ext cx="12192000" cy="151447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595959"/>
                </a:solidFill>
                <a:latin typeface="Arial" panose="020B0604020202020204" pitchFamily="34" charset="0"/>
                <a:cs typeface="Arial" panose="020B0604020202020204" pitchFamily="34" charset="0"/>
              </a:rPr>
              <a:t>References</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2">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6" name="Picture 5">
            <a:extLst>
              <a:ext uri="{FF2B5EF4-FFF2-40B4-BE49-F238E27FC236}">
                <a16:creationId xmlns:a16="http://schemas.microsoft.com/office/drawing/2014/main" id="{2FB31767-B49D-4318-B61B-32F479E87787}"/>
              </a:ext>
            </a:extLst>
          </p:cNvPr>
          <p:cNvPicPr>
            <a:picLocks noChangeAspect="1"/>
          </p:cNvPicPr>
          <p:nvPr/>
        </p:nvPicPr>
        <p:blipFill rotWithShape="1">
          <a:blip r:embed="rId2">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451295"/>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3" name="Straight Connector 42">
            <a:extLst>
              <a:ext uri="{FF2B5EF4-FFF2-40B4-BE49-F238E27FC236}">
                <a16:creationId xmlns:a16="http://schemas.microsoft.com/office/drawing/2014/main" id="{97A9E8F7-844D-4E62-971E-21740355B86B}"/>
              </a:ext>
            </a:extLst>
          </p:cNvPr>
          <p:cNvCxnSpPr>
            <a:cxnSpLocks/>
          </p:cNvCxnSpPr>
          <p:nvPr/>
        </p:nvCxnSpPr>
        <p:spPr>
          <a:xfrm flipH="1">
            <a:off x="0" y="5839858"/>
            <a:ext cx="12192000" cy="0"/>
          </a:xfrm>
          <a:prstGeom prst="line">
            <a:avLst/>
          </a:prstGeom>
          <a:ln w="28575">
            <a:solidFill>
              <a:srgbClr val="F0F0F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30A9E3A-E3E9-4BC9-8302-8D2AEF160D88}"/>
              </a:ext>
            </a:extLst>
          </p:cNvPr>
          <p:cNvSpPr/>
          <p:nvPr/>
        </p:nvSpPr>
        <p:spPr>
          <a:xfrm>
            <a:off x="0" y="5827739"/>
            <a:ext cx="12192000" cy="897322"/>
          </a:xfrm>
          <a:prstGeom prst="rect">
            <a:avLst/>
          </a:prstGeom>
          <a:solidFill>
            <a:srgbClr val="F0F0F0"/>
          </a:solidFill>
        </p:spPr>
        <p:txBody>
          <a:bodyPr wrap="square" anchor="ctr">
            <a:noAutofit/>
          </a:bodyPr>
          <a:lstStyle/>
          <a:p>
            <a:pPr algn="ctr"/>
            <a:endParaRPr lang="en-US"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9230285-DB45-4B90-AB2B-FE65543883AC}"/>
              </a:ext>
            </a:extLst>
          </p:cNvPr>
          <p:cNvSpPr/>
          <p:nvPr/>
        </p:nvSpPr>
        <p:spPr>
          <a:xfrm>
            <a:off x="177526" y="1580720"/>
            <a:ext cx="12011095" cy="233975"/>
          </a:xfrm>
          <a:prstGeom prst="rect">
            <a:avLst/>
          </a:prstGeom>
        </p:spPr>
        <p:txBody>
          <a:bodyPr wrap="square">
            <a:spAutoFit/>
          </a:bodyPr>
          <a:lstStyle/>
          <a:p>
            <a:pPr marL="179388" lvl="0" indent="-179388">
              <a:lnSpc>
                <a:spcPct val="115000"/>
              </a:lnSpc>
              <a:spcAft>
                <a:spcPts val="0"/>
              </a:spcAft>
              <a:buFont typeface="+mj-lt"/>
              <a:buAutoNum type="arabicPeriod"/>
            </a:pPr>
            <a:endParaRPr lang="en-CA" sz="8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76054B98-CBD1-45BB-9289-F266294B45E1}"/>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083118A6-A04A-42B7-9EF2-19AAA6D1035F}"/>
              </a:ext>
            </a:extLst>
          </p:cNvPr>
          <p:cNvSpPr/>
          <p:nvPr/>
        </p:nvSpPr>
        <p:spPr>
          <a:xfrm>
            <a:off x="247100" y="1580720"/>
            <a:ext cx="11691042" cy="223138"/>
          </a:xfrm>
          <a:prstGeom prst="rect">
            <a:avLst/>
          </a:prstGeom>
        </p:spPr>
        <p:txBody>
          <a:bodyPr wrap="square">
            <a:spAutoFit/>
          </a:bodyPr>
          <a:lstStyle/>
          <a:p>
            <a:endParaRPr lang="en-CA" sz="85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20D6887-9C3F-4F28-9E02-29FE21508785}"/>
              </a:ext>
            </a:extLst>
          </p:cNvPr>
          <p:cNvSpPr/>
          <p:nvPr/>
        </p:nvSpPr>
        <p:spPr>
          <a:xfrm>
            <a:off x="156764" y="1506869"/>
            <a:ext cx="11627124" cy="4396075"/>
          </a:xfrm>
          <a:prstGeom prst="rect">
            <a:avLst/>
          </a:prstGeom>
        </p:spPr>
        <p:txBody>
          <a:bodyPr wrap="square">
            <a:spAutoFit/>
          </a:bodyPr>
          <a:lstStyle/>
          <a:p>
            <a:pPr marL="228600" lvl="0" indent="-228600">
              <a:spcAft>
                <a:spcPts val="100"/>
              </a:spcAft>
              <a:buClr>
                <a:srgbClr val="484C55"/>
              </a:buClr>
              <a:buFont typeface="+mj-lt"/>
              <a:buAutoNum type="arabicPeriod"/>
              <a:tabLst>
                <a:tab pos="171450" algn="l"/>
              </a:tabLst>
            </a:pP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Wolffsohn</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JS,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Bhogal</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G, Shah S (2011) Effect of uncorrected astigmatism on vision. J Cataract Refract Surg 37 (3): 454-460.</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Read SA, Vincent SJ, Collins MJ (2014) The visual and functional impacts of astigmatism and its clinical management. Ophthalmic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Physiol</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Opt</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34 (3): 267-294.</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Anderson DF,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Dhariwal</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M,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Bouchet</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C, Keith MS (2018) Global prevalence and economic and humanistic burden of astigmatism in cataract patients: a systematic literature review. Clin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Ophthalmol</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12 439-452.</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Hill WE (2019) Prevalence of corneal astigmatism prior to cataract surgery. Available at: https://www.doctor-hill.com/iol-main/astigmatism_chart.htm; Accessed December 17, 2019. </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Williams KM, Verhoeven VJ, Cumberland P,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Bertelsen</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G, Wolfram C et al. (2015) Prevalence of refractive error in Europe: the European Eye Epidemiology (E(3)) Consortium. Eur J Epidemiol 30 (4): 305-315.</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Lord SR,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Dayhew</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J, Howland A (2002) Multifocal glasses impair edge-contrast sensitivity and depth perception and increase the risk of falls in older people. J Am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Geriatr</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Soc 50 (11): 1760-1766.</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Kim H, Lim S, Cho B, et al (2010) Astigmatism and cost of post-cataract surgery spectacle wear in Korea. Value Health 13 (7): A563.</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Peel NM (2011) Epidemiology of falls in older age. Can J Aging 30 (1): 7-19.</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Market Scope (2019) 2019 Annual sponsored US cataract surgeon survey report.</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ASCRS (2018) Sixth annual ASCRS clinical survey. Available at: http://supplements.eyeworld.org/eyeworld-supplements/december-2018-clinical-survey; Accessed November 29, 2019. </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Lehmann RP,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Houtman</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DM (2012) Visual performance in cataract patients with low levels of postoperative astigmatism: full correction versus spherical equivalent correction. Clin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Ophthalmol</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6 333-338.</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Jones MP (2019) Neglect negligible astigmatism no more. Ophthalmology Management Available at: https://www.ophthalmologymanagement.com/issues/2019/may-2019/neglect-negligible-astigmatism-no-more; Accessed November 29, 2019</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Visser N,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Berendschot</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TT, Bauer NJ, Jurich J,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Kersting</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O et al. (2011) Accuracy of toric intraocular lens implantation in cataract and refractive surgery. J Cataract Refract Surg 37 (8): 1394-1402.</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Dick HB, Schultz T (2016) Laser-assisted marking for toric intraocular lens alignment. J Cataract Refract Surg 42 (1): 7-10.</a:t>
            </a:r>
          </a:p>
          <a:p>
            <a:pPr marL="228600" lvl="0" indent="-228600">
              <a:spcAft>
                <a:spcPts val="100"/>
              </a:spcAft>
              <a:buClr>
                <a:srgbClr val="484C55"/>
              </a:buClr>
              <a:buFont typeface="+mj-lt"/>
              <a:buAutoNum type="arabicPeriod"/>
              <a:tabLst>
                <a:tab pos="171450" algn="l"/>
              </a:tabLst>
            </a:pP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Titiyal</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JS, Kaur M, Jose CP,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Falera</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R,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Kinkar</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A et al. (2018) Comparative evaluation of toric intraocular lens alignment and visual quality with image-guided surgery and conventional three-step manual marking. Clin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Ophthalmol</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12 747-753.</a:t>
            </a:r>
          </a:p>
          <a:p>
            <a:pPr marL="228600" lvl="0" indent="-228600">
              <a:spcAft>
                <a:spcPts val="100"/>
              </a:spcAft>
              <a:buClr>
                <a:srgbClr val="484C55"/>
              </a:buClr>
              <a:buFont typeface="+mj-lt"/>
              <a:buAutoNum type="arabicPeriod"/>
              <a:tabLst>
                <a:tab pos="171450" algn="l"/>
              </a:tabLst>
            </a:pP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Huelle</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JO,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Druchkiv</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V, Habib NE, Richard G, Katz T et al. (2017) Intraoperative aberrometry-based aphakia refraction in patients with cataract: status and options. Br J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Ophthalmol</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101 (2): 97-102.</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Solomon KD, Sandoval HP, Potvin R (2019) Evaluating the relative value of intraoperative aberrometry versus current formulas for toric IOL sphere, cylinder, and orientation planning. J Cataract Refract Surg 45 (10): 1430-1435.</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Roach L (2013) Intraoperative wavefront aberrometry: wave of the future? Available at: https://www.aao.org/eyenet/article/intraoperative-wavefront-aberrometry-wave-of-futur; Accessed: November 29, 2019.</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Mahdavi S (2013) Impact of ORA on refractive cataract surgery and the premium channel offering. Available at: https://eyetube.net/series/wavetec-ora/pdfs/WaveTec%20ORA%20SM2%20Report4.11.13.pdf; Accessed November 29, 2019. </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Roberts HW, Ni MZ,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O'Brart</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DP (2017) Financial modelling of femtosecond laser-assisted cataract surgery within the National Health Service using a 'hub and spoke’                                                                                         model for the delivery of high-volume cataract surgery. BMJ Open 7 (3): e013616</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Market Scope (2019). 2019 Cataract surgical equipment market report. </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Johnson &amp; Johnson Vision. 2019. CATALYS</a:t>
            </a:r>
            <a:r>
              <a:rPr lang="en-CA" sz="900" baseline="30000" dirty="0">
                <a:solidFill>
                  <a:srgbClr val="595959"/>
                </a:solidFill>
                <a:latin typeface="Arial" panose="020B0604020202020204" pitchFamily="34" charset="0"/>
                <a:ea typeface="Calibri" panose="020F0502020204030204" pitchFamily="34" charset="0"/>
                <a:cs typeface="Arial" panose="020B0604020202020204" pitchFamily="34" charset="0"/>
              </a:rPr>
              <a:t>TM</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Precision Laser System Software Release </a:t>
            </a:r>
            <a:r>
              <a:rPr lang="en-CA" sz="900" dirty="0" err="1">
                <a:solidFill>
                  <a:srgbClr val="595959"/>
                </a:solidFill>
                <a:latin typeface="Arial" panose="020B0604020202020204" pitchFamily="34" charset="0"/>
                <a:ea typeface="Calibri" panose="020F0502020204030204" pitchFamily="34" charset="0"/>
                <a:cs typeface="Arial" panose="020B0604020202020204" pitchFamily="34" charset="0"/>
              </a:rPr>
              <a:t>cOS</a:t>
            </a: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 6 Verbal Communication Script. PP2019CT5046.</a:t>
            </a:r>
          </a:p>
          <a:p>
            <a:pPr marL="228600" lvl="0" indent="-228600">
              <a:spcAft>
                <a:spcPts val="100"/>
              </a:spcAft>
              <a:buClr>
                <a:srgbClr val="484C55"/>
              </a:buClr>
              <a:buFont typeface="+mj-lt"/>
              <a:buAutoNum type="arabicPeriod"/>
              <a:tabLst>
                <a:tab pos="171450" algn="l"/>
              </a:tabLst>
            </a:pPr>
            <a:r>
              <a:rPr lang="en-CA" sz="900" dirty="0">
                <a:solidFill>
                  <a:srgbClr val="595959"/>
                </a:solidFill>
                <a:latin typeface="Arial" panose="020B0604020202020204" pitchFamily="34" charset="0"/>
                <a:ea typeface="Calibri" panose="020F0502020204030204" pitchFamily="34" charset="0"/>
                <a:cs typeface="Arial" panose="020B0604020202020204" pitchFamily="34" charset="0"/>
              </a:rPr>
              <a:t>Johnson &amp; Johnson Vision. 2019. CATALYS™ Value Brief KOL Evidence Feedback 02062020 (v0.1). REF2020CT4089.</a:t>
            </a:r>
          </a:p>
          <a:p>
            <a:pPr lvl="0">
              <a:spcAft>
                <a:spcPts val="100"/>
              </a:spcAft>
              <a:buClr>
                <a:srgbClr val="484C55"/>
              </a:buClr>
              <a:tabLst>
                <a:tab pos="171450" algn="l"/>
              </a:tabLst>
            </a:pPr>
            <a:endParaRPr lang="en-CA" sz="850" dirty="0">
              <a:solidFill>
                <a:srgbClr val="595959"/>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37530D8-6F3F-4DE7-A789-E60CF4517DF3}"/>
              </a:ext>
            </a:extLst>
          </p:cNvPr>
          <p:cNvPicPr>
            <a:picLocks noChangeAspect="1"/>
          </p:cNvPicPr>
          <p:nvPr/>
        </p:nvPicPr>
        <p:blipFill>
          <a:blip r:embed="rId3"/>
          <a:stretch>
            <a:fillRect/>
          </a:stretch>
        </p:blipFill>
        <p:spPr>
          <a:xfrm>
            <a:off x="250479" y="5969414"/>
            <a:ext cx="3386339" cy="616972"/>
          </a:xfrm>
          <a:prstGeom prst="rect">
            <a:avLst/>
          </a:prstGeom>
        </p:spPr>
      </p:pic>
      <p:pic>
        <p:nvPicPr>
          <p:cNvPr id="15" name="Picture 14">
            <a:extLst>
              <a:ext uri="{FF2B5EF4-FFF2-40B4-BE49-F238E27FC236}">
                <a16:creationId xmlns:a16="http://schemas.microsoft.com/office/drawing/2014/main" id="{6A2F0BC7-BE61-475F-895E-478147D12CB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9170557" y="4847084"/>
            <a:ext cx="3018064" cy="854701"/>
          </a:xfrm>
          <a:prstGeom prst="rect">
            <a:avLst/>
          </a:prstGeom>
          <a:solidFill>
            <a:schemeClr val="bg2"/>
          </a:solidFill>
        </p:spPr>
      </p:pic>
    </p:spTree>
    <p:extLst>
      <p:ext uri="{BB962C8B-B14F-4D97-AF65-F5344CB8AC3E}">
        <p14:creationId xmlns:p14="http://schemas.microsoft.com/office/powerpoint/2010/main" val="221572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4E6A59-D817-48C5-9249-FD6632490301}"/>
              </a:ext>
            </a:extLst>
          </p:cNvPr>
          <p:cNvSpPr/>
          <p:nvPr/>
        </p:nvSpPr>
        <p:spPr>
          <a:xfrm>
            <a:off x="0" y="-1"/>
            <a:ext cx="12192000" cy="162595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2800" b="1" dirty="0">
                <a:solidFill>
                  <a:srgbClr val="595959"/>
                </a:solidFill>
                <a:latin typeface="Arial" panose="020B0604020202020204" pitchFamily="34" charset="0"/>
                <a:cs typeface="Arial" panose="020B0604020202020204" pitchFamily="34" charset="0"/>
              </a:rPr>
              <a:t>Overview </a:t>
            </a:r>
            <a:endParaRPr lang="en-CA" sz="2400" b="1" i="1" dirty="0">
              <a:solidFill>
                <a:srgbClr val="595959"/>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81DD75A-E149-43C3-B441-CE21E316E633}"/>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9" name="Picture 8">
            <a:extLst>
              <a:ext uri="{FF2B5EF4-FFF2-40B4-BE49-F238E27FC236}">
                <a16:creationId xmlns:a16="http://schemas.microsoft.com/office/drawing/2014/main" id="{85EBDF9C-5FCB-4800-9FE3-DCFE00DBF6DF}"/>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10" name="Rectangle 9">
            <a:extLst>
              <a:ext uri="{FF2B5EF4-FFF2-40B4-BE49-F238E27FC236}">
                <a16:creationId xmlns:a16="http://schemas.microsoft.com/office/drawing/2014/main" id="{B90DACC3-A8E8-47D3-952D-8A008D5DC536}"/>
              </a:ext>
            </a:extLst>
          </p:cNvPr>
          <p:cNvSpPr/>
          <p:nvPr/>
        </p:nvSpPr>
        <p:spPr>
          <a:xfrm>
            <a:off x="0" y="1625953"/>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Freeform: Shape 4">
            <a:extLst>
              <a:ext uri="{FF2B5EF4-FFF2-40B4-BE49-F238E27FC236}">
                <a16:creationId xmlns:a16="http://schemas.microsoft.com/office/drawing/2014/main" id="{150C0F18-B62D-4FB3-8903-CA87FC3E210C}"/>
              </a:ext>
            </a:extLst>
          </p:cNvPr>
          <p:cNvSpPr/>
          <p:nvPr/>
        </p:nvSpPr>
        <p:spPr>
          <a:xfrm>
            <a:off x="306218" y="2273236"/>
            <a:ext cx="11562944" cy="676656"/>
          </a:xfrm>
          <a:custGeom>
            <a:avLst/>
            <a:gdLst>
              <a:gd name="connsiteX0" fmla="*/ 0 w 11562944"/>
              <a:gd name="connsiteY0" fmla="*/ 137283 h 823680"/>
              <a:gd name="connsiteX1" fmla="*/ 137283 w 11562944"/>
              <a:gd name="connsiteY1" fmla="*/ 0 h 823680"/>
              <a:gd name="connsiteX2" fmla="*/ 11425661 w 11562944"/>
              <a:gd name="connsiteY2" fmla="*/ 0 h 823680"/>
              <a:gd name="connsiteX3" fmla="*/ 11562944 w 11562944"/>
              <a:gd name="connsiteY3" fmla="*/ 137283 h 823680"/>
              <a:gd name="connsiteX4" fmla="*/ 11562944 w 11562944"/>
              <a:gd name="connsiteY4" fmla="*/ 686397 h 823680"/>
              <a:gd name="connsiteX5" fmla="*/ 11425661 w 11562944"/>
              <a:gd name="connsiteY5" fmla="*/ 823680 h 823680"/>
              <a:gd name="connsiteX6" fmla="*/ 137283 w 11562944"/>
              <a:gd name="connsiteY6" fmla="*/ 823680 h 823680"/>
              <a:gd name="connsiteX7" fmla="*/ 0 w 11562944"/>
              <a:gd name="connsiteY7" fmla="*/ 686397 h 823680"/>
              <a:gd name="connsiteX8" fmla="*/ 0 w 11562944"/>
              <a:gd name="connsiteY8" fmla="*/ 137283 h 82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823680">
                <a:moveTo>
                  <a:pt x="0" y="137283"/>
                </a:moveTo>
                <a:cubicBezTo>
                  <a:pt x="0" y="61464"/>
                  <a:pt x="61464" y="0"/>
                  <a:pt x="137283" y="0"/>
                </a:cubicBezTo>
                <a:lnTo>
                  <a:pt x="11425661" y="0"/>
                </a:lnTo>
                <a:cubicBezTo>
                  <a:pt x="11501480" y="0"/>
                  <a:pt x="11562944" y="61464"/>
                  <a:pt x="11562944" y="137283"/>
                </a:cubicBezTo>
                <a:lnTo>
                  <a:pt x="11562944" y="686397"/>
                </a:lnTo>
                <a:cubicBezTo>
                  <a:pt x="11562944" y="762216"/>
                  <a:pt x="11501480" y="823680"/>
                  <a:pt x="11425661" y="823680"/>
                </a:cubicBezTo>
                <a:lnTo>
                  <a:pt x="137283" y="823680"/>
                </a:lnTo>
                <a:cubicBezTo>
                  <a:pt x="61464" y="823680"/>
                  <a:pt x="0" y="762216"/>
                  <a:pt x="0" y="686397"/>
                </a:cubicBezTo>
                <a:lnTo>
                  <a:pt x="0" y="137283"/>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93549" rIns="182880" bIns="93549" numCol="1" spcCol="1270" anchor="ctr" anchorCtr="0">
            <a:noAutofit/>
          </a:bodyPr>
          <a:lstStyle/>
          <a:p>
            <a:pPr marL="0" lvl="0" indent="0" algn="l" defTabSz="622300">
              <a:lnSpc>
                <a:spcPts val="2000"/>
              </a:lnSpc>
              <a:spcBef>
                <a:spcPct val="0"/>
              </a:spcBef>
              <a:spcAft>
                <a:spcPct val="35000"/>
              </a:spcAft>
              <a:buNone/>
              <a:tabLst>
                <a:tab pos="10972800" algn="r"/>
              </a:tabLst>
            </a:pPr>
            <a:r>
              <a:rPr lang="en-US" sz="1600" b="1" dirty="0">
                <a:solidFill>
                  <a:schemeClr val="tx1">
                    <a:lumMod val="65000"/>
                    <a:lumOff val="35000"/>
                  </a:schemeClr>
                </a:solidFill>
                <a:latin typeface="Arial" panose="020B0604020202020204" pitchFamily="34" charset="0"/>
                <a:cs typeface="Arial" panose="020B0604020202020204" pitchFamily="34" charset="0"/>
              </a:rPr>
              <a:t>Prevalence of</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astigmatism in patients with cataracts	</a:t>
            </a:r>
            <a:r>
              <a:rPr lang="en-US" sz="2400" b="1" kern="1200" dirty="0">
                <a:solidFill>
                  <a:srgbClr val="C00000"/>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5</a:t>
            </a:r>
            <a:endParaRPr lang="en-CA" sz="1600" kern="1200" dirty="0">
              <a:solidFill>
                <a:srgbClr val="C00000"/>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47CDFAB1-20FE-4969-B042-29EEF85C0713}"/>
              </a:ext>
            </a:extLst>
          </p:cNvPr>
          <p:cNvSpPr/>
          <p:nvPr/>
        </p:nvSpPr>
        <p:spPr>
          <a:xfrm>
            <a:off x="314528" y="3068383"/>
            <a:ext cx="11562944" cy="676656"/>
          </a:xfrm>
          <a:custGeom>
            <a:avLst/>
            <a:gdLst>
              <a:gd name="connsiteX0" fmla="*/ 0 w 11562944"/>
              <a:gd name="connsiteY0" fmla="*/ 137283 h 823680"/>
              <a:gd name="connsiteX1" fmla="*/ 137283 w 11562944"/>
              <a:gd name="connsiteY1" fmla="*/ 0 h 823680"/>
              <a:gd name="connsiteX2" fmla="*/ 11425661 w 11562944"/>
              <a:gd name="connsiteY2" fmla="*/ 0 h 823680"/>
              <a:gd name="connsiteX3" fmla="*/ 11562944 w 11562944"/>
              <a:gd name="connsiteY3" fmla="*/ 137283 h 823680"/>
              <a:gd name="connsiteX4" fmla="*/ 11562944 w 11562944"/>
              <a:gd name="connsiteY4" fmla="*/ 686397 h 823680"/>
              <a:gd name="connsiteX5" fmla="*/ 11425661 w 11562944"/>
              <a:gd name="connsiteY5" fmla="*/ 823680 h 823680"/>
              <a:gd name="connsiteX6" fmla="*/ 137283 w 11562944"/>
              <a:gd name="connsiteY6" fmla="*/ 823680 h 823680"/>
              <a:gd name="connsiteX7" fmla="*/ 0 w 11562944"/>
              <a:gd name="connsiteY7" fmla="*/ 686397 h 823680"/>
              <a:gd name="connsiteX8" fmla="*/ 0 w 11562944"/>
              <a:gd name="connsiteY8" fmla="*/ 137283 h 82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823680">
                <a:moveTo>
                  <a:pt x="0" y="137283"/>
                </a:moveTo>
                <a:cubicBezTo>
                  <a:pt x="0" y="61464"/>
                  <a:pt x="61464" y="0"/>
                  <a:pt x="137283" y="0"/>
                </a:cubicBezTo>
                <a:lnTo>
                  <a:pt x="11425661" y="0"/>
                </a:lnTo>
                <a:cubicBezTo>
                  <a:pt x="11501480" y="0"/>
                  <a:pt x="11562944" y="61464"/>
                  <a:pt x="11562944" y="137283"/>
                </a:cubicBezTo>
                <a:lnTo>
                  <a:pt x="11562944" y="686397"/>
                </a:lnTo>
                <a:cubicBezTo>
                  <a:pt x="11562944" y="762216"/>
                  <a:pt x="11501480" y="823680"/>
                  <a:pt x="11425661" y="823680"/>
                </a:cubicBezTo>
                <a:lnTo>
                  <a:pt x="137283" y="823680"/>
                </a:lnTo>
                <a:cubicBezTo>
                  <a:pt x="61464" y="823680"/>
                  <a:pt x="0" y="762216"/>
                  <a:pt x="0" y="686397"/>
                </a:cubicBezTo>
                <a:lnTo>
                  <a:pt x="0" y="137283"/>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93549" rIns="182880" bIns="93549" numCol="1" spcCol="1270" anchor="ctr" anchorCtr="0">
            <a:noAutofit/>
          </a:bodyPr>
          <a:lstStyle/>
          <a:p>
            <a:pPr marL="0" lvl="0" indent="0" algn="l" defTabSz="622300">
              <a:lnSpc>
                <a:spcPts val="2000"/>
              </a:lnSpc>
              <a:spcBef>
                <a:spcPct val="0"/>
              </a:spcBef>
              <a:spcAft>
                <a:spcPct val="35000"/>
              </a:spcAft>
              <a:buNone/>
              <a:tabLst>
                <a:tab pos="10972800" algn="r"/>
              </a:tabLst>
            </a:pPr>
            <a:r>
              <a:rPr lang="en-US" sz="1600" b="1" dirty="0">
                <a:solidFill>
                  <a:schemeClr val="tx1">
                    <a:lumMod val="65000"/>
                    <a:lumOff val="35000"/>
                  </a:schemeClr>
                </a:solidFill>
                <a:latin typeface="Arial" panose="020B0604020202020204" pitchFamily="34" charset="0"/>
                <a:cs typeface="Arial" panose="020B0604020202020204" pitchFamily="34" charset="0"/>
              </a:rPr>
              <a:t>A</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stigmatism correction: well-being and cost savings	</a:t>
            </a:r>
            <a:r>
              <a:rPr lang="en-US" sz="2400" b="1" kern="1200" dirty="0">
                <a:solidFill>
                  <a:srgbClr val="C00000"/>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6</a:t>
            </a:r>
            <a:endParaRPr lang="en-CA" sz="1600" kern="1200" dirty="0">
              <a:solidFill>
                <a:srgbClr val="C00000"/>
              </a:solidFill>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320FCA48-19F4-4DE8-82EA-9F40110BE0E5}"/>
              </a:ext>
            </a:extLst>
          </p:cNvPr>
          <p:cNvSpPr/>
          <p:nvPr/>
        </p:nvSpPr>
        <p:spPr>
          <a:xfrm>
            <a:off x="306218" y="3863530"/>
            <a:ext cx="11562944" cy="676656"/>
          </a:xfrm>
          <a:custGeom>
            <a:avLst/>
            <a:gdLst>
              <a:gd name="connsiteX0" fmla="*/ 0 w 11562944"/>
              <a:gd name="connsiteY0" fmla="*/ 137283 h 823680"/>
              <a:gd name="connsiteX1" fmla="*/ 137283 w 11562944"/>
              <a:gd name="connsiteY1" fmla="*/ 0 h 823680"/>
              <a:gd name="connsiteX2" fmla="*/ 11425661 w 11562944"/>
              <a:gd name="connsiteY2" fmla="*/ 0 h 823680"/>
              <a:gd name="connsiteX3" fmla="*/ 11562944 w 11562944"/>
              <a:gd name="connsiteY3" fmla="*/ 137283 h 823680"/>
              <a:gd name="connsiteX4" fmla="*/ 11562944 w 11562944"/>
              <a:gd name="connsiteY4" fmla="*/ 686397 h 823680"/>
              <a:gd name="connsiteX5" fmla="*/ 11425661 w 11562944"/>
              <a:gd name="connsiteY5" fmla="*/ 823680 h 823680"/>
              <a:gd name="connsiteX6" fmla="*/ 137283 w 11562944"/>
              <a:gd name="connsiteY6" fmla="*/ 823680 h 823680"/>
              <a:gd name="connsiteX7" fmla="*/ 0 w 11562944"/>
              <a:gd name="connsiteY7" fmla="*/ 686397 h 823680"/>
              <a:gd name="connsiteX8" fmla="*/ 0 w 11562944"/>
              <a:gd name="connsiteY8" fmla="*/ 137283 h 82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823680">
                <a:moveTo>
                  <a:pt x="0" y="137283"/>
                </a:moveTo>
                <a:cubicBezTo>
                  <a:pt x="0" y="61464"/>
                  <a:pt x="61464" y="0"/>
                  <a:pt x="137283" y="0"/>
                </a:cubicBezTo>
                <a:lnTo>
                  <a:pt x="11425661" y="0"/>
                </a:lnTo>
                <a:cubicBezTo>
                  <a:pt x="11501480" y="0"/>
                  <a:pt x="11562944" y="61464"/>
                  <a:pt x="11562944" y="137283"/>
                </a:cubicBezTo>
                <a:lnTo>
                  <a:pt x="11562944" y="686397"/>
                </a:lnTo>
                <a:cubicBezTo>
                  <a:pt x="11562944" y="762216"/>
                  <a:pt x="11501480" y="823680"/>
                  <a:pt x="11425661" y="823680"/>
                </a:cubicBezTo>
                <a:lnTo>
                  <a:pt x="137283" y="823680"/>
                </a:lnTo>
                <a:cubicBezTo>
                  <a:pt x="61464" y="823680"/>
                  <a:pt x="0" y="762216"/>
                  <a:pt x="0" y="686397"/>
                </a:cubicBezTo>
                <a:lnTo>
                  <a:pt x="0" y="137283"/>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93549" rIns="182880" bIns="93549" numCol="1" spcCol="1270" anchor="ctr" anchorCtr="0">
            <a:noAutofit/>
          </a:bodyPr>
          <a:lstStyle/>
          <a:p>
            <a:pPr marL="0" lvl="0" indent="0" algn="l" defTabSz="622300">
              <a:lnSpc>
                <a:spcPts val="2000"/>
              </a:lnSpc>
              <a:spcBef>
                <a:spcPct val="0"/>
              </a:spcBef>
              <a:spcAft>
                <a:spcPct val="35000"/>
              </a:spcAft>
              <a:buNone/>
              <a:tabLst>
                <a:tab pos="10972800" algn="r"/>
              </a:tabLst>
            </a:pPr>
            <a:r>
              <a:rPr lang="en-US" sz="1600" b="1" dirty="0">
                <a:solidFill>
                  <a:schemeClr val="tx1">
                    <a:lumMod val="65000"/>
                    <a:lumOff val="35000"/>
                  </a:schemeClr>
                </a:solidFill>
                <a:latin typeface="Arial" panose="020B0604020202020204" pitchFamily="34" charset="0"/>
                <a:cs typeface="Arial" panose="020B0604020202020204" pitchFamily="34" charset="0"/>
              </a:rPr>
              <a:t>Percentage of</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a:t>
            </a:r>
            <a:r>
              <a:rPr lang="en-US" sz="1600" b="1" i="1" kern="1200" dirty="0">
                <a:solidFill>
                  <a:schemeClr val="tx1">
                    <a:lumMod val="65000"/>
                    <a:lumOff val="35000"/>
                  </a:schemeClr>
                </a:solidFill>
                <a:latin typeface="Arial" panose="020B0604020202020204" pitchFamily="34" charset="0"/>
                <a:cs typeface="Arial" panose="020B0604020202020204" pitchFamily="34" charset="0"/>
              </a:rPr>
              <a:t>clinically significant </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astigmatism correction	</a:t>
            </a:r>
            <a:r>
              <a:rPr lang="en-US" sz="2400" b="1" kern="1200" dirty="0">
                <a:solidFill>
                  <a:srgbClr val="C00000"/>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8</a:t>
            </a:r>
            <a:endParaRPr lang="en-CA" sz="1600" kern="1200" dirty="0">
              <a:solidFill>
                <a:srgbClr val="C00000"/>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9700F03B-E412-4A6E-B340-0C0249C0C47B}"/>
              </a:ext>
            </a:extLst>
          </p:cNvPr>
          <p:cNvSpPr/>
          <p:nvPr/>
        </p:nvSpPr>
        <p:spPr>
          <a:xfrm>
            <a:off x="306218" y="4662396"/>
            <a:ext cx="11562944" cy="673920"/>
          </a:xfrm>
          <a:custGeom>
            <a:avLst/>
            <a:gdLst>
              <a:gd name="connsiteX0" fmla="*/ 0 w 11562944"/>
              <a:gd name="connsiteY0" fmla="*/ 112322 h 673920"/>
              <a:gd name="connsiteX1" fmla="*/ 112322 w 11562944"/>
              <a:gd name="connsiteY1" fmla="*/ 0 h 673920"/>
              <a:gd name="connsiteX2" fmla="*/ 11450622 w 11562944"/>
              <a:gd name="connsiteY2" fmla="*/ 0 h 673920"/>
              <a:gd name="connsiteX3" fmla="*/ 11562944 w 11562944"/>
              <a:gd name="connsiteY3" fmla="*/ 112322 h 673920"/>
              <a:gd name="connsiteX4" fmla="*/ 11562944 w 11562944"/>
              <a:gd name="connsiteY4" fmla="*/ 561598 h 673920"/>
              <a:gd name="connsiteX5" fmla="*/ 11450622 w 11562944"/>
              <a:gd name="connsiteY5" fmla="*/ 673920 h 673920"/>
              <a:gd name="connsiteX6" fmla="*/ 112322 w 11562944"/>
              <a:gd name="connsiteY6" fmla="*/ 673920 h 673920"/>
              <a:gd name="connsiteX7" fmla="*/ 0 w 11562944"/>
              <a:gd name="connsiteY7" fmla="*/ 561598 h 673920"/>
              <a:gd name="connsiteX8" fmla="*/ 0 w 11562944"/>
              <a:gd name="connsiteY8" fmla="*/ 112322 h 6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673920">
                <a:moveTo>
                  <a:pt x="0" y="112322"/>
                </a:moveTo>
                <a:cubicBezTo>
                  <a:pt x="0" y="50288"/>
                  <a:pt x="50288" y="0"/>
                  <a:pt x="112322" y="0"/>
                </a:cubicBezTo>
                <a:lnTo>
                  <a:pt x="11450622" y="0"/>
                </a:lnTo>
                <a:cubicBezTo>
                  <a:pt x="11512656" y="0"/>
                  <a:pt x="11562944" y="50288"/>
                  <a:pt x="11562944" y="112322"/>
                </a:cubicBezTo>
                <a:lnTo>
                  <a:pt x="11562944" y="561598"/>
                </a:lnTo>
                <a:cubicBezTo>
                  <a:pt x="11562944" y="623632"/>
                  <a:pt x="11512656" y="673920"/>
                  <a:pt x="11450622" y="673920"/>
                </a:cubicBezTo>
                <a:lnTo>
                  <a:pt x="112322" y="673920"/>
                </a:lnTo>
                <a:cubicBezTo>
                  <a:pt x="50288" y="673920"/>
                  <a:pt x="0" y="623632"/>
                  <a:pt x="0" y="561598"/>
                </a:cubicBezTo>
                <a:lnTo>
                  <a:pt x="0" y="112322"/>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86238" rIns="182880" bIns="86238" numCol="1" spcCol="1270" anchor="ctr" anchorCtr="0">
            <a:noAutofit/>
          </a:bodyPr>
          <a:lstStyle/>
          <a:p>
            <a:pPr marL="0" lvl="0" indent="0" algn="l" defTabSz="622300">
              <a:lnSpc>
                <a:spcPts val="2000"/>
              </a:lnSpc>
              <a:spcBef>
                <a:spcPct val="0"/>
              </a:spcBef>
              <a:spcAft>
                <a:spcPct val="35000"/>
              </a:spcAft>
              <a:buNone/>
              <a:tabLst>
                <a:tab pos="10972800" algn="r"/>
              </a:tabLst>
            </a:pPr>
            <a:r>
              <a:rPr lang="en-US" sz="1600" b="1" dirty="0">
                <a:solidFill>
                  <a:schemeClr val="tx1">
                    <a:lumMod val="65000"/>
                    <a:lumOff val="35000"/>
                  </a:schemeClr>
                </a:solidFill>
                <a:latin typeface="Arial" panose="020B0604020202020204" pitchFamily="34" charset="0"/>
                <a:cs typeface="Arial" panose="020B0604020202020204" pitchFamily="34" charset="0"/>
              </a:rPr>
              <a:t>P</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atients with </a:t>
            </a:r>
            <a:r>
              <a:rPr lang="en-US" sz="1600" b="1" i="1" kern="1200" dirty="0">
                <a:solidFill>
                  <a:schemeClr val="tx1">
                    <a:lumMod val="65000"/>
                    <a:lumOff val="35000"/>
                  </a:schemeClr>
                </a:solidFill>
                <a:latin typeface="Arial" panose="020B0604020202020204" pitchFamily="34" charset="0"/>
                <a:cs typeface="Arial" panose="020B0604020202020204" pitchFamily="34" charset="0"/>
              </a:rPr>
              <a:t>mild</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astigmatism benefit from correction</a:t>
            </a:r>
            <a:r>
              <a:rPr lang="en-US" sz="1600" b="1" kern="1200" baseline="30000" dirty="0">
                <a:solidFill>
                  <a:schemeClr val="tx1">
                    <a:lumMod val="65000"/>
                    <a:lumOff val="35000"/>
                  </a:schemeClr>
                </a:solidFill>
                <a:latin typeface="Arial" panose="020B0604020202020204" pitchFamily="34" charset="0"/>
                <a:cs typeface="Arial" panose="020B0604020202020204" pitchFamily="34" charset="0"/>
              </a:rPr>
              <a:t>	</a:t>
            </a:r>
            <a:r>
              <a:rPr lang="en-US" sz="2400" b="1" kern="1200" dirty="0">
                <a:solidFill>
                  <a:srgbClr val="C00000"/>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9</a:t>
            </a:r>
            <a:endParaRPr lang="en-CA" sz="1600" kern="1200" dirty="0">
              <a:solidFill>
                <a:srgbClr val="C00000"/>
              </a:solidFill>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DF5E9612-7B44-402B-8314-8B9833005195}"/>
              </a:ext>
            </a:extLst>
          </p:cNvPr>
          <p:cNvSpPr/>
          <p:nvPr/>
        </p:nvSpPr>
        <p:spPr>
          <a:xfrm>
            <a:off x="306218" y="5461296"/>
            <a:ext cx="11562944" cy="673920"/>
          </a:xfrm>
          <a:custGeom>
            <a:avLst/>
            <a:gdLst>
              <a:gd name="connsiteX0" fmla="*/ 0 w 11562944"/>
              <a:gd name="connsiteY0" fmla="*/ 112322 h 673920"/>
              <a:gd name="connsiteX1" fmla="*/ 112322 w 11562944"/>
              <a:gd name="connsiteY1" fmla="*/ 0 h 673920"/>
              <a:gd name="connsiteX2" fmla="*/ 11450622 w 11562944"/>
              <a:gd name="connsiteY2" fmla="*/ 0 h 673920"/>
              <a:gd name="connsiteX3" fmla="*/ 11562944 w 11562944"/>
              <a:gd name="connsiteY3" fmla="*/ 112322 h 673920"/>
              <a:gd name="connsiteX4" fmla="*/ 11562944 w 11562944"/>
              <a:gd name="connsiteY4" fmla="*/ 561598 h 673920"/>
              <a:gd name="connsiteX5" fmla="*/ 11450622 w 11562944"/>
              <a:gd name="connsiteY5" fmla="*/ 673920 h 673920"/>
              <a:gd name="connsiteX6" fmla="*/ 112322 w 11562944"/>
              <a:gd name="connsiteY6" fmla="*/ 673920 h 673920"/>
              <a:gd name="connsiteX7" fmla="*/ 0 w 11562944"/>
              <a:gd name="connsiteY7" fmla="*/ 561598 h 673920"/>
              <a:gd name="connsiteX8" fmla="*/ 0 w 11562944"/>
              <a:gd name="connsiteY8" fmla="*/ 112322 h 6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673920">
                <a:moveTo>
                  <a:pt x="0" y="112322"/>
                </a:moveTo>
                <a:cubicBezTo>
                  <a:pt x="0" y="50288"/>
                  <a:pt x="50288" y="0"/>
                  <a:pt x="112322" y="0"/>
                </a:cubicBezTo>
                <a:lnTo>
                  <a:pt x="11450622" y="0"/>
                </a:lnTo>
                <a:cubicBezTo>
                  <a:pt x="11512656" y="0"/>
                  <a:pt x="11562944" y="50288"/>
                  <a:pt x="11562944" y="112322"/>
                </a:cubicBezTo>
                <a:lnTo>
                  <a:pt x="11562944" y="561598"/>
                </a:lnTo>
                <a:cubicBezTo>
                  <a:pt x="11562944" y="623632"/>
                  <a:pt x="11512656" y="673920"/>
                  <a:pt x="11450622" y="673920"/>
                </a:cubicBezTo>
                <a:lnTo>
                  <a:pt x="112322" y="673920"/>
                </a:lnTo>
                <a:cubicBezTo>
                  <a:pt x="50288" y="673920"/>
                  <a:pt x="0" y="623632"/>
                  <a:pt x="0" y="561598"/>
                </a:cubicBezTo>
                <a:lnTo>
                  <a:pt x="0" y="112322"/>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86238" rIns="182880" bIns="86238" numCol="1" spcCol="1270" anchor="ctr" anchorCtr="0">
            <a:noAutofit/>
          </a:bodyPr>
          <a:lstStyle/>
          <a:p>
            <a:pPr marL="0" lvl="0" indent="0" algn="l" defTabSz="622300">
              <a:lnSpc>
                <a:spcPts val="2000"/>
              </a:lnSpc>
              <a:spcBef>
                <a:spcPct val="0"/>
              </a:spcBef>
              <a:spcAft>
                <a:spcPct val="35000"/>
              </a:spcAft>
              <a:buNone/>
              <a:tabLst>
                <a:tab pos="10972800" algn="r"/>
              </a:tabLst>
            </a:pPr>
            <a:r>
              <a:rPr lang="en-US" sz="1600" b="1" kern="1200" dirty="0">
                <a:solidFill>
                  <a:schemeClr val="tx1">
                    <a:lumMod val="65000"/>
                    <a:lumOff val="35000"/>
                  </a:schemeClr>
                </a:solidFill>
                <a:latin typeface="Arial" panose="020B0604020202020204" pitchFamily="34" charset="0"/>
                <a:cs typeface="Arial" panose="020B0604020202020204" pitchFamily="34" charset="0"/>
              </a:rPr>
              <a:t>Limitations of available diagnostic and surgical methods 	</a:t>
            </a:r>
            <a:r>
              <a:rPr lang="en-US" sz="2400" b="1" kern="1200" dirty="0">
                <a:solidFill>
                  <a:srgbClr val="C00000"/>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10</a:t>
            </a:r>
            <a:endParaRPr lang="en-CA" sz="1600" kern="1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75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21C97-480C-4395-88D0-D6D8483AAEA1}"/>
              </a:ext>
            </a:extLst>
          </p:cNvPr>
          <p:cNvSpPr/>
          <p:nvPr/>
        </p:nvSpPr>
        <p:spPr>
          <a:xfrm>
            <a:off x="0" y="9524"/>
            <a:ext cx="12192000" cy="146721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595959"/>
                </a:solidFill>
                <a:latin typeface="Arial" panose="020B0604020202020204" pitchFamily="34" charset="0"/>
                <a:cs typeface="Arial" panose="020B0604020202020204" pitchFamily="34" charset="0"/>
              </a:rPr>
              <a:t>Indications and Important Safety Information</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2">
            <a:extLst>
              <a:ext uri="{28A0092B-C50C-407E-A947-70E740481C1C}">
                <a14:useLocalDpi xmlns:a14="http://schemas.microsoft.com/office/drawing/2010/main" val="0"/>
              </a:ext>
            </a:extLst>
          </a:blip>
          <a:srcRect b="89109"/>
          <a:stretch/>
        </p:blipFill>
        <p:spPr>
          <a:xfrm>
            <a:off x="0" y="9525"/>
            <a:ext cx="12192000" cy="138675"/>
          </a:xfrm>
          <a:prstGeom prst="rect">
            <a:avLst/>
          </a:prstGeom>
        </p:spPr>
      </p:pic>
      <p:pic>
        <p:nvPicPr>
          <p:cNvPr id="6" name="Picture 5">
            <a:extLst>
              <a:ext uri="{FF2B5EF4-FFF2-40B4-BE49-F238E27FC236}">
                <a16:creationId xmlns:a16="http://schemas.microsoft.com/office/drawing/2014/main" id="{2FB31767-B49D-4318-B61B-32F479E87787}"/>
              </a:ext>
            </a:extLst>
          </p:cNvPr>
          <p:cNvPicPr>
            <a:picLocks noChangeAspect="1"/>
          </p:cNvPicPr>
          <p:nvPr/>
        </p:nvPicPr>
        <p:blipFill rotWithShape="1">
          <a:blip r:embed="rId2">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146082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3" name="Straight Connector 42">
            <a:extLst>
              <a:ext uri="{FF2B5EF4-FFF2-40B4-BE49-F238E27FC236}">
                <a16:creationId xmlns:a16="http://schemas.microsoft.com/office/drawing/2014/main" id="{97A9E8F7-844D-4E62-971E-21740355B86B}"/>
              </a:ext>
            </a:extLst>
          </p:cNvPr>
          <p:cNvCxnSpPr>
            <a:cxnSpLocks/>
          </p:cNvCxnSpPr>
          <p:nvPr/>
        </p:nvCxnSpPr>
        <p:spPr>
          <a:xfrm flipH="1">
            <a:off x="0" y="5813546"/>
            <a:ext cx="12192000" cy="0"/>
          </a:xfrm>
          <a:prstGeom prst="line">
            <a:avLst/>
          </a:prstGeom>
          <a:ln w="28575">
            <a:solidFill>
              <a:srgbClr val="F0F0F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30A9E3A-E3E9-4BC9-8302-8D2AEF160D88}"/>
              </a:ext>
            </a:extLst>
          </p:cNvPr>
          <p:cNvSpPr/>
          <p:nvPr/>
        </p:nvSpPr>
        <p:spPr>
          <a:xfrm>
            <a:off x="0" y="5827739"/>
            <a:ext cx="12192000" cy="897322"/>
          </a:xfrm>
          <a:prstGeom prst="rect">
            <a:avLst/>
          </a:prstGeom>
          <a:solidFill>
            <a:srgbClr val="F0F0F0"/>
          </a:solidFill>
        </p:spPr>
        <p:txBody>
          <a:bodyPr wrap="square" anchor="ctr">
            <a:noAutofit/>
          </a:bodyPr>
          <a:lstStyle/>
          <a:p>
            <a:pPr algn="ctr"/>
            <a:endParaRPr lang="en-US" sz="1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440A639-679E-44FE-B885-08A7D90788F0}"/>
              </a:ext>
            </a:extLst>
          </p:cNvPr>
          <p:cNvPicPr>
            <a:picLocks noChangeAspect="1"/>
          </p:cNvPicPr>
          <p:nvPr/>
        </p:nvPicPr>
        <p:blipFill>
          <a:blip r:embed="rId3"/>
          <a:stretch>
            <a:fillRect/>
          </a:stretch>
        </p:blipFill>
        <p:spPr>
          <a:xfrm>
            <a:off x="250479" y="5969414"/>
            <a:ext cx="3386339" cy="616972"/>
          </a:xfrm>
          <a:prstGeom prst="rect">
            <a:avLst/>
          </a:prstGeom>
        </p:spPr>
      </p:pic>
      <p:sp>
        <p:nvSpPr>
          <p:cNvPr id="13" name="Rectangle 12">
            <a:extLst>
              <a:ext uri="{FF2B5EF4-FFF2-40B4-BE49-F238E27FC236}">
                <a16:creationId xmlns:a16="http://schemas.microsoft.com/office/drawing/2014/main" id="{39D29AA0-4FD8-4226-8647-09C9A78CA454}"/>
              </a:ext>
            </a:extLst>
          </p:cNvPr>
          <p:cNvSpPr/>
          <p:nvPr/>
        </p:nvSpPr>
        <p:spPr>
          <a:xfrm>
            <a:off x="-3379" y="5764870"/>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07EC68A8-3E03-4374-9914-EFE48F20C4C9}"/>
              </a:ext>
            </a:extLst>
          </p:cNvPr>
          <p:cNvSpPr txBox="1"/>
          <p:nvPr/>
        </p:nvSpPr>
        <p:spPr>
          <a:xfrm>
            <a:off x="415365" y="1787210"/>
            <a:ext cx="11615270" cy="156966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Rx Only.</a:t>
            </a:r>
          </a:p>
          <a:p>
            <a:r>
              <a:rPr lang="en-US" sz="1200" b="1" dirty="0">
                <a:latin typeface="Arial" panose="020B0604020202020204" pitchFamily="34" charset="0"/>
                <a:cs typeface="Arial" panose="020B0604020202020204" pitchFamily="34" charset="0"/>
              </a:rPr>
              <a:t>INDICATIONS</a:t>
            </a:r>
            <a:r>
              <a:rPr lang="en-US" sz="1200" dirty="0">
                <a:latin typeface="Arial" panose="020B0604020202020204" pitchFamily="34" charset="0"/>
                <a:cs typeface="Arial" panose="020B0604020202020204" pitchFamily="34" charset="0"/>
              </a:rPr>
              <a:t>: The CATALYS</a:t>
            </a:r>
            <a:r>
              <a:rPr lang="en-US" sz="1200" baseline="30000" dirty="0">
                <a:latin typeface="Arial" panose="020B0604020202020204" pitchFamily="34" charset="0"/>
                <a:cs typeface="Arial" panose="020B0604020202020204" pitchFamily="34" charset="0"/>
              </a:rPr>
              <a:t>TM </a:t>
            </a:r>
            <a:r>
              <a:rPr lang="en-US" sz="1200" dirty="0">
                <a:latin typeface="Arial" panose="020B0604020202020204" pitchFamily="34" charset="0"/>
                <a:cs typeface="Arial" panose="020B0604020202020204" pitchFamily="34" charset="0"/>
              </a:rPr>
              <a:t>Precision Laser System is indicated for use in patients undergoing cataract surgery for removal of the crystalline lens. Intended uses in cataract surgery include anterior capsulotomy, phacofragmentation, and the creation of single plane and multi-plane arc cuts/incisions in the cornea, each of which may be performed either individually or consecutively during the same procedure. </a:t>
            </a:r>
          </a:p>
          <a:p>
            <a:r>
              <a:rPr lang="en-US" sz="1200" b="1" dirty="0">
                <a:latin typeface="Arial" panose="020B0604020202020204" pitchFamily="34" charset="0"/>
                <a:cs typeface="Arial" panose="020B0604020202020204" pitchFamily="34" charset="0"/>
              </a:rPr>
              <a:t>CONTRAINDICATIONS: </a:t>
            </a:r>
            <a:r>
              <a:rPr lang="en-US" sz="1200" dirty="0">
                <a:latin typeface="Arial" panose="020B0604020202020204" pitchFamily="34" charset="0"/>
                <a:cs typeface="Arial" panose="020B0604020202020204" pitchFamily="34" charset="0"/>
              </a:rPr>
              <a:t>The CATALYS</a:t>
            </a:r>
            <a:r>
              <a:rPr lang="en-US" sz="1200" baseline="30000" dirty="0">
                <a:latin typeface="Arial" panose="020B0604020202020204" pitchFamily="34" charset="0"/>
                <a:cs typeface="Arial" panose="020B0604020202020204" pitchFamily="34" charset="0"/>
              </a:rPr>
              <a:t>TM</a:t>
            </a:r>
            <a:r>
              <a:rPr lang="en-US" sz="1200" dirty="0">
                <a:latin typeface="Arial" panose="020B0604020202020204" pitchFamily="34" charset="0"/>
                <a:cs typeface="Arial" panose="020B0604020202020204" pitchFamily="34" charset="0"/>
              </a:rPr>
              <a:t> Precision Laser System should not be used if patients are not candidates for cataract surgery, have certain pre-existing corneal problems or eye implants; or if patients are younger than 22 years of age. Patients should tell their doctor about any eye-related conditions, injuries, or surgeries.</a:t>
            </a:r>
          </a:p>
          <a:p>
            <a:r>
              <a:rPr lang="en-US" sz="1200" b="1" dirty="0">
                <a:latin typeface="Arial" panose="020B0604020202020204" pitchFamily="34" charset="0"/>
                <a:cs typeface="Arial" panose="020B0604020202020204" pitchFamily="34" charset="0"/>
              </a:rPr>
              <a:t>CAUTION:</a:t>
            </a:r>
            <a:r>
              <a:rPr lang="en-US" sz="1200" dirty="0">
                <a:latin typeface="Arial" panose="020B0604020202020204" pitchFamily="34" charset="0"/>
                <a:cs typeface="Arial" panose="020B0604020202020204" pitchFamily="34" charset="0"/>
              </a:rPr>
              <a:t> The system should be used only by qualified physicians who have extensive knowledge of the use of this device and have been trained and certified.</a:t>
            </a:r>
          </a:p>
          <a:p>
            <a:r>
              <a:rPr lang="en-US" sz="1200" b="1" dirty="0">
                <a:latin typeface="Arial" panose="020B0604020202020204" pitchFamily="34" charset="0"/>
                <a:cs typeface="Arial" panose="020B0604020202020204" pitchFamily="34" charset="0"/>
              </a:rPr>
              <a:t>ATTENTION: </a:t>
            </a:r>
            <a:r>
              <a:rPr lang="en-US" sz="1200" dirty="0">
                <a:latin typeface="Arial" panose="020B0604020202020204" pitchFamily="34" charset="0"/>
                <a:cs typeface="Arial" panose="020B0604020202020204" pitchFamily="34" charset="0"/>
              </a:rPr>
              <a:t>Reference the labelling for a complete listing of Indications and Important Safety Information.     </a:t>
            </a:r>
            <a:endParaRPr lang="en-CA"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5E33D55-2455-490D-90F4-41D0C05E6A2D}"/>
              </a:ext>
            </a:extLst>
          </p:cNvPr>
          <p:cNvSpPr txBox="1"/>
          <p:nvPr/>
        </p:nvSpPr>
        <p:spPr>
          <a:xfrm>
            <a:off x="3054168" y="3249503"/>
            <a:ext cx="8840414" cy="138499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PRECAUTIONS: </a:t>
            </a:r>
            <a:r>
              <a:rPr lang="en-US" sz="1200" dirty="0">
                <a:latin typeface="Arial" panose="020B0604020202020204" pitchFamily="34" charset="0"/>
                <a:cs typeface="Arial" panose="020B0604020202020204" pitchFamily="34" charset="0"/>
              </a:rPr>
              <a:t>Patients must be able to lie flat on their backs and motionless during the procedure. Patients must be able to tolerate local or topical anesthesia. Patients should tell their doctor if they are taking any medications such as alpha blockers (like Flomax</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to treat an enlarged prostate) as these medications may affect how the doctor does the cataract surgery.</a:t>
            </a:r>
          </a:p>
          <a:p>
            <a:r>
              <a:rPr lang="en-US" sz="1200" b="1" dirty="0">
                <a:latin typeface="Arial" panose="020B0604020202020204" pitchFamily="34" charset="0"/>
                <a:cs typeface="Arial" panose="020B0604020202020204" pitchFamily="34" charset="0"/>
              </a:rPr>
              <a:t>ADVERSE EFFECTS: </a:t>
            </a:r>
            <a:r>
              <a:rPr lang="en-US" sz="1200" dirty="0">
                <a:latin typeface="Arial" panose="020B0604020202020204" pitchFamily="34" charset="0"/>
                <a:cs typeface="Arial" panose="020B0604020202020204" pitchFamily="34" charset="0"/>
              </a:rPr>
              <a:t>Complications associated with the CATALYS</a:t>
            </a:r>
            <a:r>
              <a:rPr lang="en-US" sz="1200" baseline="30000" dirty="0">
                <a:latin typeface="Arial" panose="020B0604020202020204" pitchFamily="34" charset="0"/>
                <a:cs typeface="Arial" panose="020B0604020202020204" pitchFamily="34" charset="0"/>
              </a:rPr>
              <a:t>TM</a:t>
            </a:r>
            <a:r>
              <a:rPr lang="en-US" sz="1200" dirty="0">
                <a:latin typeface="Arial" panose="020B0604020202020204" pitchFamily="34" charset="0"/>
                <a:cs typeface="Arial" panose="020B0604020202020204" pitchFamily="34" charset="0"/>
              </a:rPr>
              <a:t> System include mild broken blood vessels or redness on the white part of the eye, which may last for a few weeks. Other potential risks associated with cataract surgery may occur. These risks may include but are not limited to corneal swelling and/or abrasion, lens capsular tear, infection, inflammation, eye discomfort and reduced vision. Patients should talk to their doctor about all the potential risks associated with these procedures. </a:t>
            </a:r>
            <a:endParaRPr lang="en-CA"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CFD1CFD-2B9B-4B82-89D2-99F7AA2A8CDB}"/>
              </a:ext>
            </a:extLst>
          </p:cNvPr>
          <p:cNvSpPr txBox="1"/>
          <p:nvPr/>
        </p:nvSpPr>
        <p:spPr>
          <a:xfrm>
            <a:off x="445629" y="5314138"/>
            <a:ext cx="89389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These are not actual patients and images are for illustrative purposes only.</a:t>
            </a:r>
          </a:p>
          <a:p>
            <a:r>
              <a:rPr lang="en-US" sz="1200" dirty="0">
                <a:latin typeface="Arial" panose="020B0604020202020204" pitchFamily="34" charset="0"/>
                <a:cs typeface="Arial" panose="020B0604020202020204" pitchFamily="34" charset="0"/>
              </a:rPr>
              <a:t>® Johnson &amp; Johnson Surgical Vision, Inc. 2020 │PP2020CT4019</a:t>
            </a:r>
          </a:p>
        </p:txBody>
      </p:sp>
      <p:pic>
        <p:nvPicPr>
          <p:cNvPr id="11" name="Picture 10">
            <a:extLst>
              <a:ext uri="{FF2B5EF4-FFF2-40B4-BE49-F238E27FC236}">
                <a16:creationId xmlns:a16="http://schemas.microsoft.com/office/drawing/2014/main" id="{14747B40-F96D-48C1-9551-82D02CCC6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03" y="3317503"/>
            <a:ext cx="2616140" cy="1314865"/>
          </a:xfrm>
          <a:prstGeom prst="rect">
            <a:avLst/>
          </a:prstGeom>
        </p:spPr>
      </p:pic>
      <p:pic>
        <p:nvPicPr>
          <p:cNvPr id="18" name="Picture 17">
            <a:extLst>
              <a:ext uri="{FF2B5EF4-FFF2-40B4-BE49-F238E27FC236}">
                <a16:creationId xmlns:a16="http://schemas.microsoft.com/office/drawing/2014/main" id="{DCBCBF37-239A-4F38-B439-71F35A82778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9170557" y="4872426"/>
            <a:ext cx="3018064" cy="854701"/>
          </a:xfrm>
          <a:prstGeom prst="rect">
            <a:avLst/>
          </a:prstGeom>
          <a:solidFill>
            <a:schemeClr val="bg2"/>
          </a:solidFill>
        </p:spPr>
      </p:pic>
    </p:spTree>
    <p:extLst>
      <p:ext uri="{BB962C8B-B14F-4D97-AF65-F5344CB8AC3E}">
        <p14:creationId xmlns:p14="http://schemas.microsoft.com/office/powerpoint/2010/main" val="179139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4E6A59-D817-48C5-9249-FD6632490301}"/>
              </a:ext>
            </a:extLst>
          </p:cNvPr>
          <p:cNvSpPr/>
          <p:nvPr/>
        </p:nvSpPr>
        <p:spPr>
          <a:xfrm>
            <a:off x="0" y="-1"/>
            <a:ext cx="12192000" cy="162595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2800" b="1" dirty="0">
                <a:solidFill>
                  <a:srgbClr val="595959"/>
                </a:solidFill>
                <a:latin typeface="Arial" panose="020B0604020202020204" pitchFamily="34" charset="0"/>
                <a:cs typeface="Arial" panose="020B0604020202020204" pitchFamily="34" charset="0"/>
              </a:rPr>
              <a:t>Overview (2) </a:t>
            </a:r>
            <a:endParaRPr lang="en-CA" sz="2400" b="1" i="1" dirty="0">
              <a:solidFill>
                <a:srgbClr val="595959"/>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81DD75A-E149-43C3-B441-CE21E316E633}"/>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9" name="Picture 8">
            <a:extLst>
              <a:ext uri="{FF2B5EF4-FFF2-40B4-BE49-F238E27FC236}">
                <a16:creationId xmlns:a16="http://schemas.microsoft.com/office/drawing/2014/main" id="{85EBDF9C-5FCB-4800-9FE3-DCFE00DBF6DF}"/>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10" name="Rectangle 9">
            <a:extLst>
              <a:ext uri="{FF2B5EF4-FFF2-40B4-BE49-F238E27FC236}">
                <a16:creationId xmlns:a16="http://schemas.microsoft.com/office/drawing/2014/main" id="{B90DACC3-A8E8-47D3-952D-8A008D5DC536}"/>
              </a:ext>
            </a:extLst>
          </p:cNvPr>
          <p:cNvSpPr/>
          <p:nvPr/>
        </p:nvSpPr>
        <p:spPr>
          <a:xfrm>
            <a:off x="0" y="1625953"/>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7109474F-8100-4FF7-B7B7-70AAE3B233A8}"/>
              </a:ext>
            </a:extLst>
          </p:cNvPr>
          <p:cNvSpPr/>
          <p:nvPr/>
        </p:nvSpPr>
        <p:spPr>
          <a:xfrm>
            <a:off x="306218" y="3868396"/>
            <a:ext cx="11562944" cy="673920"/>
          </a:xfrm>
          <a:custGeom>
            <a:avLst/>
            <a:gdLst>
              <a:gd name="connsiteX0" fmla="*/ 0 w 11562944"/>
              <a:gd name="connsiteY0" fmla="*/ 112322 h 673920"/>
              <a:gd name="connsiteX1" fmla="*/ 112322 w 11562944"/>
              <a:gd name="connsiteY1" fmla="*/ 0 h 673920"/>
              <a:gd name="connsiteX2" fmla="*/ 11450622 w 11562944"/>
              <a:gd name="connsiteY2" fmla="*/ 0 h 673920"/>
              <a:gd name="connsiteX3" fmla="*/ 11562944 w 11562944"/>
              <a:gd name="connsiteY3" fmla="*/ 112322 h 673920"/>
              <a:gd name="connsiteX4" fmla="*/ 11562944 w 11562944"/>
              <a:gd name="connsiteY4" fmla="*/ 561598 h 673920"/>
              <a:gd name="connsiteX5" fmla="*/ 11450622 w 11562944"/>
              <a:gd name="connsiteY5" fmla="*/ 673920 h 673920"/>
              <a:gd name="connsiteX6" fmla="*/ 112322 w 11562944"/>
              <a:gd name="connsiteY6" fmla="*/ 673920 h 673920"/>
              <a:gd name="connsiteX7" fmla="*/ 0 w 11562944"/>
              <a:gd name="connsiteY7" fmla="*/ 561598 h 673920"/>
              <a:gd name="connsiteX8" fmla="*/ 0 w 11562944"/>
              <a:gd name="connsiteY8" fmla="*/ 112322 h 6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673920">
                <a:moveTo>
                  <a:pt x="0" y="112322"/>
                </a:moveTo>
                <a:cubicBezTo>
                  <a:pt x="0" y="50288"/>
                  <a:pt x="50288" y="0"/>
                  <a:pt x="112322" y="0"/>
                </a:cubicBezTo>
                <a:lnTo>
                  <a:pt x="11450622" y="0"/>
                </a:lnTo>
                <a:cubicBezTo>
                  <a:pt x="11512656" y="0"/>
                  <a:pt x="11562944" y="50288"/>
                  <a:pt x="11562944" y="112322"/>
                </a:cubicBezTo>
                <a:lnTo>
                  <a:pt x="11562944" y="561598"/>
                </a:lnTo>
                <a:cubicBezTo>
                  <a:pt x="11562944" y="623632"/>
                  <a:pt x="11512656" y="673920"/>
                  <a:pt x="11450622" y="673920"/>
                </a:cubicBezTo>
                <a:lnTo>
                  <a:pt x="112322" y="673920"/>
                </a:lnTo>
                <a:cubicBezTo>
                  <a:pt x="50288" y="673920"/>
                  <a:pt x="0" y="623632"/>
                  <a:pt x="0" y="561598"/>
                </a:cubicBezTo>
                <a:lnTo>
                  <a:pt x="0" y="112322"/>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86238" rIns="182880" bIns="86238" numCol="1" spcCol="1270" anchor="ctr" anchorCtr="0">
            <a:noAutofit/>
          </a:bodyPr>
          <a:lstStyle/>
          <a:p>
            <a:pPr lvl="0" defTabSz="622300">
              <a:lnSpc>
                <a:spcPts val="2000"/>
              </a:lnSpc>
              <a:spcBef>
                <a:spcPct val="0"/>
              </a:spcBef>
              <a:spcAft>
                <a:spcPct val="35000"/>
              </a:spcAft>
              <a:tabLst>
                <a:tab pos="10972800" algn="r"/>
              </a:tabLst>
            </a:pPr>
            <a:r>
              <a:rPr lang="en-US" sz="1600" b="1" dirty="0">
                <a:solidFill>
                  <a:prstClr val="black">
                    <a:lumMod val="65000"/>
                    <a:lumOff val="35000"/>
                  </a:prstClr>
                </a:solidFill>
                <a:latin typeface="Arial" panose="020B0604020202020204" pitchFamily="34" charset="0"/>
                <a:cs typeface="Arial" panose="020B0604020202020204" pitchFamily="34" charset="0"/>
              </a:rPr>
              <a:t>E</a:t>
            </a:r>
            <a:r>
              <a:rPr lang="en-US" sz="1600" b="1" kern="1200" dirty="0">
                <a:solidFill>
                  <a:prstClr val="black">
                    <a:lumMod val="65000"/>
                    <a:lumOff val="35000"/>
                  </a:prstClr>
                </a:solidFill>
                <a:latin typeface="Arial" panose="020B0604020202020204" pitchFamily="34" charset="0"/>
                <a:cs typeface="Arial" panose="020B0604020202020204" pitchFamily="34" charset="0"/>
              </a:rPr>
              <a:t>conomic benefits for </a:t>
            </a:r>
            <a:r>
              <a:rPr lang="en-US" sz="1600" b="1" i="1" kern="1200" dirty="0">
                <a:solidFill>
                  <a:prstClr val="black">
                    <a:lumMod val="65000"/>
                    <a:lumOff val="35000"/>
                  </a:prstClr>
                </a:solidFill>
                <a:latin typeface="Arial" panose="020B0604020202020204" pitchFamily="34" charset="0"/>
                <a:cs typeface="Arial" panose="020B0604020202020204" pitchFamily="34" charset="0"/>
              </a:rPr>
              <a:t>surgical </a:t>
            </a:r>
            <a:r>
              <a:rPr lang="en-US" sz="1600" b="1" i="1" kern="1200" dirty="0">
                <a:solidFill>
                  <a:schemeClr val="tx1">
                    <a:lumMod val="65000"/>
                    <a:lumOff val="35000"/>
                  </a:schemeClr>
                </a:solidFill>
                <a:latin typeface="Arial" panose="020B0604020202020204" pitchFamily="34" charset="0"/>
                <a:cs typeface="Arial" panose="020B0604020202020204" pitchFamily="34" charset="0"/>
              </a:rPr>
              <a:t>centers </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a:t>
            </a:r>
            <a:r>
              <a:rPr lang="en-US" sz="2400" b="1" u="sng" kern="1200" dirty="0">
                <a:solidFill>
                  <a:srgbClr val="C00000"/>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14</a:t>
            </a:r>
            <a:endParaRPr lang="en-CA" sz="1600" u="sng" kern="1200" dirty="0">
              <a:solidFill>
                <a:srgbClr val="C00000"/>
              </a:solidFill>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7925D4D0-8B2E-4EC2-9202-3862CA4C72F2}"/>
              </a:ext>
            </a:extLst>
          </p:cNvPr>
          <p:cNvSpPr/>
          <p:nvPr/>
        </p:nvSpPr>
        <p:spPr>
          <a:xfrm>
            <a:off x="306218" y="4668668"/>
            <a:ext cx="11562944" cy="673920"/>
          </a:xfrm>
          <a:custGeom>
            <a:avLst/>
            <a:gdLst>
              <a:gd name="connsiteX0" fmla="*/ 0 w 11562944"/>
              <a:gd name="connsiteY0" fmla="*/ 112322 h 673920"/>
              <a:gd name="connsiteX1" fmla="*/ 112322 w 11562944"/>
              <a:gd name="connsiteY1" fmla="*/ 0 h 673920"/>
              <a:gd name="connsiteX2" fmla="*/ 11450622 w 11562944"/>
              <a:gd name="connsiteY2" fmla="*/ 0 h 673920"/>
              <a:gd name="connsiteX3" fmla="*/ 11562944 w 11562944"/>
              <a:gd name="connsiteY3" fmla="*/ 112322 h 673920"/>
              <a:gd name="connsiteX4" fmla="*/ 11562944 w 11562944"/>
              <a:gd name="connsiteY4" fmla="*/ 561598 h 673920"/>
              <a:gd name="connsiteX5" fmla="*/ 11450622 w 11562944"/>
              <a:gd name="connsiteY5" fmla="*/ 673920 h 673920"/>
              <a:gd name="connsiteX6" fmla="*/ 112322 w 11562944"/>
              <a:gd name="connsiteY6" fmla="*/ 673920 h 673920"/>
              <a:gd name="connsiteX7" fmla="*/ 0 w 11562944"/>
              <a:gd name="connsiteY7" fmla="*/ 561598 h 673920"/>
              <a:gd name="connsiteX8" fmla="*/ 0 w 11562944"/>
              <a:gd name="connsiteY8" fmla="*/ 112322 h 6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673920">
                <a:moveTo>
                  <a:pt x="0" y="112322"/>
                </a:moveTo>
                <a:cubicBezTo>
                  <a:pt x="0" y="50288"/>
                  <a:pt x="50288" y="0"/>
                  <a:pt x="112322" y="0"/>
                </a:cubicBezTo>
                <a:lnTo>
                  <a:pt x="11450622" y="0"/>
                </a:lnTo>
                <a:cubicBezTo>
                  <a:pt x="11512656" y="0"/>
                  <a:pt x="11562944" y="50288"/>
                  <a:pt x="11562944" y="112322"/>
                </a:cubicBezTo>
                <a:lnTo>
                  <a:pt x="11562944" y="561598"/>
                </a:lnTo>
                <a:cubicBezTo>
                  <a:pt x="11562944" y="623632"/>
                  <a:pt x="11512656" y="673920"/>
                  <a:pt x="11450622" y="673920"/>
                </a:cubicBezTo>
                <a:lnTo>
                  <a:pt x="112322" y="673920"/>
                </a:lnTo>
                <a:cubicBezTo>
                  <a:pt x="50288" y="673920"/>
                  <a:pt x="0" y="623632"/>
                  <a:pt x="0" y="561598"/>
                </a:cubicBezTo>
                <a:lnTo>
                  <a:pt x="0" y="112322"/>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86238" rIns="182880" bIns="86238" numCol="1" spcCol="1270" anchor="ctr" anchorCtr="0">
            <a:noAutofit/>
          </a:bodyPr>
          <a:lstStyle/>
          <a:p>
            <a:pPr lvl="0" defTabSz="622300">
              <a:lnSpc>
                <a:spcPts val="2000"/>
              </a:lnSpc>
              <a:spcBef>
                <a:spcPct val="0"/>
              </a:spcBef>
              <a:spcAft>
                <a:spcPct val="35000"/>
              </a:spcAft>
              <a:tabLst>
                <a:tab pos="10972800" algn="r"/>
              </a:tabLst>
            </a:pPr>
            <a:r>
              <a:rPr lang="en-US" sz="1600" b="1" dirty="0">
                <a:solidFill>
                  <a:prstClr val="black">
                    <a:lumMod val="65000"/>
                    <a:lumOff val="35000"/>
                  </a:prstClr>
                </a:solidFill>
                <a:latin typeface="Arial" panose="020B0604020202020204" pitchFamily="34" charset="0"/>
                <a:cs typeface="Arial" panose="020B0604020202020204" pitchFamily="34" charset="0"/>
              </a:rPr>
              <a:t>Economic benefits for </a:t>
            </a:r>
            <a:r>
              <a:rPr lang="en-US" sz="1600" b="1" i="1" dirty="0">
                <a:solidFill>
                  <a:prstClr val="black">
                    <a:lumMod val="65000"/>
                    <a:lumOff val="35000"/>
                  </a:prstClr>
                </a:solidFill>
                <a:latin typeface="Arial" panose="020B0604020202020204" pitchFamily="34" charset="0"/>
                <a:cs typeface="Arial" panose="020B0604020202020204" pitchFamily="34" charset="0"/>
              </a:rPr>
              <a:t>surgeons</a:t>
            </a:r>
            <a:r>
              <a:rPr lang="en-US" sz="1600" b="1" dirty="0">
                <a:solidFill>
                  <a:schemeClr val="tx1">
                    <a:lumMod val="65000"/>
                    <a:lumOff val="35000"/>
                  </a:schemeClr>
                </a:solidFill>
                <a:latin typeface="Arial" panose="020B0604020202020204" pitchFamily="34" charset="0"/>
                <a:cs typeface="Arial" panose="020B0604020202020204" pitchFamily="34" charset="0"/>
              </a:rPr>
              <a:t>	</a:t>
            </a:r>
            <a:r>
              <a:rPr lang="en-US" sz="2400" b="1" u="sng" kern="1200" dirty="0">
                <a:solidFill>
                  <a:srgbClr val="C00000"/>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16</a:t>
            </a:r>
            <a:endParaRPr lang="en-CA" sz="1600" u="sng" kern="1200" dirty="0">
              <a:solidFill>
                <a:srgbClr val="C00000"/>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658FFB50-5073-4543-9B1E-2A6D2CAA482B}"/>
              </a:ext>
            </a:extLst>
          </p:cNvPr>
          <p:cNvSpPr/>
          <p:nvPr/>
        </p:nvSpPr>
        <p:spPr>
          <a:xfrm>
            <a:off x="314528" y="5468940"/>
            <a:ext cx="11562944" cy="673920"/>
          </a:xfrm>
          <a:custGeom>
            <a:avLst/>
            <a:gdLst>
              <a:gd name="connsiteX0" fmla="*/ 0 w 11562944"/>
              <a:gd name="connsiteY0" fmla="*/ 112322 h 673920"/>
              <a:gd name="connsiteX1" fmla="*/ 112322 w 11562944"/>
              <a:gd name="connsiteY1" fmla="*/ 0 h 673920"/>
              <a:gd name="connsiteX2" fmla="*/ 11450622 w 11562944"/>
              <a:gd name="connsiteY2" fmla="*/ 0 h 673920"/>
              <a:gd name="connsiteX3" fmla="*/ 11562944 w 11562944"/>
              <a:gd name="connsiteY3" fmla="*/ 112322 h 673920"/>
              <a:gd name="connsiteX4" fmla="*/ 11562944 w 11562944"/>
              <a:gd name="connsiteY4" fmla="*/ 561598 h 673920"/>
              <a:gd name="connsiteX5" fmla="*/ 11450622 w 11562944"/>
              <a:gd name="connsiteY5" fmla="*/ 673920 h 673920"/>
              <a:gd name="connsiteX6" fmla="*/ 112322 w 11562944"/>
              <a:gd name="connsiteY6" fmla="*/ 673920 h 673920"/>
              <a:gd name="connsiteX7" fmla="*/ 0 w 11562944"/>
              <a:gd name="connsiteY7" fmla="*/ 561598 h 673920"/>
              <a:gd name="connsiteX8" fmla="*/ 0 w 11562944"/>
              <a:gd name="connsiteY8" fmla="*/ 112322 h 6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673920">
                <a:moveTo>
                  <a:pt x="0" y="112322"/>
                </a:moveTo>
                <a:cubicBezTo>
                  <a:pt x="0" y="50288"/>
                  <a:pt x="50288" y="0"/>
                  <a:pt x="112322" y="0"/>
                </a:cubicBezTo>
                <a:lnTo>
                  <a:pt x="11450622" y="0"/>
                </a:lnTo>
                <a:cubicBezTo>
                  <a:pt x="11512656" y="0"/>
                  <a:pt x="11562944" y="50288"/>
                  <a:pt x="11562944" y="112322"/>
                </a:cubicBezTo>
                <a:lnTo>
                  <a:pt x="11562944" y="561598"/>
                </a:lnTo>
                <a:cubicBezTo>
                  <a:pt x="11562944" y="623632"/>
                  <a:pt x="11512656" y="673920"/>
                  <a:pt x="11450622" y="673920"/>
                </a:cubicBezTo>
                <a:lnTo>
                  <a:pt x="112322" y="673920"/>
                </a:lnTo>
                <a:cubicBezTo>
                  <a:pt x="50288" y="673920"/>
                  <a:pt x="0" y="623632"/>
                  <a:pt x="0" y="561598"/>
                </a:cubicBezTo>
                <a:lnTo>
                  <a:pt x="0" y="112322"/>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86238" rIns="182880" bIns="86238" numCol="1" spcCol="1270" anchor="ctr" anchorCtr="0">
            <a:noAutofit/>
          </a:bodyPr>
          <a:lstStyle/>
          <a:p>
            <a:pPr marL="0" lvl="0" indent="0" algn="l" defTabSz="622300">
              <a:lnSpc>
                <a:spcPts val="2000"/>
              </a:lnSpc>
              <a:spcBef>
                <a:spcPct val="0"/>
              </a:spcBef>
              <a:spcAft>
                <a:spcPct val="35000"/>
              </a:spcAft>
              <a:buNone/>
              <a:tabLst>
                <a:tab pos="10972800" algn="r"/>
              </a:tabLst>
            </a:pPr>
            <a:r>
              <a:rPr lang="en-US" sz="1600" b="1" dirty="0">
                <a:solidFill>
                  <a:schemeClr val="tx1">
                    <a:lumMod val="65000"/>
                    <a:lumOff val="35000"/>
                  </a:schemeClr>
                </a:solidFill>
                <a:latin typeface="Arial" panose="020B0604020202020204" pitchFamily="34" charset="0"/>
                <a:cs typeface="Arial" panose="020B0604020202020204" pitchFamily="34" charset="0"/>
              </a:rPr>
              <a:t>B</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enefits for patients, surgeons, and surgical centers	</a:t>
            </a:r>
            <a:r>
              <a:rPr lang="en-US" sz="2400" b="1" kern="1200" dirty="0">
                <a:solidFill>
                  <a:srgbClr val="C00000"/>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18</a:t>
            </a:r>
            <a:endParaRPr lang="en-CA" sz="1600" u="sng" kern="1200" dirty="0">
              <a:solidFill>
                <a:srgbClr val="C00000"/>
              </a:solidFill>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8950F015-8969-40A4-ACBD-2CE8ACEEA046}"/>
              </a:ext>
            </a:extLst>
          </p:cNvPr>
          <p:cNvSpPr/>
          <p:nvPr/>
        </p:nvSpPr>
        <p:spPr>
          <a:xfrm>
            <a:off x="310373" y="3066994"/>
            <a:ext cx="11562944" cy="673920"/>
          </a:xfrm>
          <a:custGeom>
            <a:avLst/>
            <a:gdLst>
              <a:gd name="connsiteX0" fmla="*/ 0 w 11562944"/>
              <a:gd name="connsiteY0" fmla="*/ 112322 h 673920"/>
              <a:gd name="connsiteX1" fmla="*/ 112322 w 11562944"/>
              <a:gd name="connsiteY1" fmla="*/ 0 h 673920"/>
              <a:gd name="connsiteX2" fmla="*/ 11450622 w 11562944"/>
              <a:gd name="connsiteY2" fmla="*/ 0 h 673920"/>
              <a:gd name="connsiteX3" fmla="*/ 11562944 w 11562944"/>
              <a:gd name="connsiteY3" fmla="*/ 112322 h 673920"/>
              <a:gd name="connsiteX4" fmla="*/ 11562944 w 11562944"/>
              <a:gd name="connsiteY4" fmla="*/ 561598 h 673920"/>
              <a:gd name="connsiteX5" fmla="*/ 11450622 w 11562944"/>
              <a:gd name="connsiteY5" fmla="*/ 673920 h 673920"/>
              <a:gd name="connsiteX6" fmla="*/ 112322 w 11562944"/>
              <a:gd name="connsiteY6" fmla="*/ 673920 h 673920"/>
              <a:gd name="connsiteX7" fmla="*/ 0 w 11562944"/>
              <a:gd name="connsiteY7" fmla="*/ 561598 h 673920"/>
              <a:gd name="connsiteX8" fmla="*/ 0 w 11562944"/>
              <a:gd name="connsiteY8" fmla="*/ 112322 h 6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673920">
                <a:moveTo>
                  <a:pt x="0" y="112322"/>
                </a:moveTo>
                <a:cubicBezTo>
                  <a:pt x="0" y="50288"/>
                  <a:pt x="50288" y="0"/>
                  <a:pt x="112322" y="0"/>
                </a:cubicBezTo>
                <a:lnTo>
                  <a:pt x="11450622" y="0"/>
                </a:lnTo>
                <a:cubicBezTo>
                  <a:pt x="11512656" y="0"/>
                  <a:pt x="11562944" y="50288"/>
                  <a:pt x="11562944" y="112322"/>
                </a:cubicBezTo>
                <a:lnTo>
                  <a:pt x="11562944" y="561598"/>
                </a:lnTo>
                <a:cubicBezTo>
                  <a:pt x="11562944" y="623632"/>
                  <a:pt x="11512656" y="673920"/>
                  <a:pt x="11450622" y="673920"/>
                </a:cubicBezTo>
                <a:lnTo>
                  <a:pt x="112322" y="673920"/>
                </a:lnTo>
                <a:cubicBezTo>
                  <a:pt x="50288" y="673920"/>
                  <a:pt x="0" y="623632"/>
                  <a:pt x="0" y="561598"/>
                </a:cubicBezTo>
                <a:lnTo>
                  <a:pt x="0" y="112322"/>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86238" rIns="182880" bIns="86238" numCol="1" spcCol="1270" anchor="ctr" anchorCtr="0">
            <a:noAutofit/>
          </a:bodyPr>
          <a:lstStyle/>
          <a:p>
            <a:pPr marL="0" lvl="0" indent="0" algn="l" defTabSz="622300">
              <a:lnSpc>
                <a:spcPts val="2000"/>
              </a:lnSpc>
              <a:spcBef>
                <a:spcPct val="0"/>
              </a:spcBef>
              <a:spcAft>
                <a:spcPct val="35000"/>
              </a:spcAft>
              <a:buNone/>
              <a:tabLst>
                <a:tab pos="10972800" algn="r"/>
              </a:tabLst>
            </a:pPr>
            <a:r>
              <a:rPr lang="en-US" sz="1600" b="1" kern="1200" dirty="0">
                <a:solidFill>
                  <a:schemeClr val="tx1">
                    <a:lumMod val="65000"/>
                    <a:lumOff val="35000"/>
                  </a:schemeClr>
                </a:solidFill>
                <a:latin typeface="Arial" panose="020B0604020202020204" pitchFamily="34" charset="0"/>
                <a:cs typeface="Arial" panose="020B0604020202020204" pitchFamily="34" charset="0"/>
              </a:rPr>
              <a:t>CATALYS</a:t>
            </a:r>
            <a:r>
              <a:rPr lang="en-US" sz="1600" b="1" kern="1200" baseline="30000" dirty="0">
                <a:solidFill>
                  <a:schemeClr val="tx1">
                    <a:lumMod val="65000"/>
                    <a:lumOff val="35000"/>
                  </a:schemeClr>
                </a:solidFill>
                <a:latin typeface="Arial" panose="020B0604020202020204" pitchFamily="34" charset="0"/>
                <a:cs typeface="Arial" panose="020B0604020202020204" pitchFamily="34" charset="0"/>
              </a:rPr>
              <a:t>TM</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a:t>
            </a:r>
            <a:r>
              <a:rPr lang="en-US" sz="1600" b="1" kern="1200" dirty="0" err="1">
                <a:solidFill>
                  <a:schemeClr val="tx1">
                    <a:lumMod val="65000"/>
                    <a:lumOff val="35000"/>
                  </a:schemeClr>
                </a:solidFill>
                <a:latin typeface="Arial" panose="020B0604020202020204" pitchFamily="34" charset="0"/>
                <a:cs typeface="Arial" panose="020B0604020202020204" pitchFamily="34" charset="0"/>
              </a:rPr>
              <a:t>cOS</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6.0: Improved </a:t>
            </a:r>
            <a:r>
              <a:rPr lang="en-US" sz="1600" b="1" kern="1200" dirty="0" err="1">
                <a:solidFill>
                  <a:schemeClr val="tx1">
                    <a:lumMod val="65000"/>
                    <a:lumOff val="35000"/>
                  </a:schemeClr>
                </a:solidFill>
                <a:latin typeface="Arial" panose="020B0604020202020204" pitchFamily="34" charset="0"/>
                <a:cs typeface="Arial" panose="020B0604020202020204" pitchFamily="34" charset="0"/>
              </a:rPr>
              <a:t>toric</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IOL alignment workflow	</a:t>
            </a:r>
            <a:r>
              <a:rPr lang="en-US" sz="2400" b="1" u="sng" dirty="0">
                <a:solidFill>
                  <a:srgbClr val="C00000"/>
                </a:solidFill>
                <a:latin typeface="Arial" panose="020B0604020202020204" pitchFamily="34" charset="0"/>
                <a:cs typeface="Arial" panose="020B0604020202020204" pitchFamily="34" charset="0"/>
              </a:rPr>
              <a:t>13</a:t>
            </a:r>
            <a:endParaRPr lang="en-CA" sz="1600" u="sng" kern="1200" dirty="0">
              <a:solidFill>
                <a:srgbClr val="C00000"/>
              </a:solidFill>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29E59CF1-7C30-4096-B983-7E1260F72862}"/>
              </a:ext>
            </a:extLst>
          </p:cNvPr>
          <p:cNvSpPr/>
          <p:nvPr/>
        </p:nvSpPr>
        <p:spPr>
          <a:xfrm>
            <a:off x="314528" y="2265592"/>
            <a:ext cx="11562944" cy="673920"/>
          </a:xfrm>
          <a:custGeom>
            <a:avLst/>
            <a:gdLst>
              <a:gd name="connsiteX0" fmla="*/ 0 w 11562944"/>
              <a:gd name="connsiteY0" fmla="*/ 112322 h 673920"/>
              <a:gd name="connsiteX1" fmla="*/ 112322 w 11562944"/>
              <a:gd name="connsiteY1" fmla="*/ 0 h 673920"/>
              <a:gd name="connsiteX2" fmla="*/ 11450622 w 11562944"/>
              <a:gd name="connsiteY2" fmla="*/ 0 h 673920"/>
              <a:gd name="connsiteX3" fmla="*/ 11562944 w 11562944"/>
              <a:gd name="connsiteY3" fmla="*/ 112322 h 673920"/>
              <a:gd name="connsiteX4" fmla="*/ 11562944 w 11562944"/>
              <a:gd name="connsiteY4" fmla="*/ 561598 h 673920"/>
              <a:gd name="connsiteX5" fmla="*/ 11450622 w 11562944"/>
              <a:gd name="connsiteY5" fmla="*/ 673920 h 673920"/>
              <a:gd name="connsiteX6" fmla="*/ 112322 w 11562944"/>
              <a:gd name="connsiteY6" fmla="*/ 673920 h 673920"/>
              <a:gd name="connsiteX7" fmla="*/ 0 w 11562944"/>
              <a:gd name="connsiteY7" fmla="*/ 561598 h 673920"/>
              <a:gd name="connsiteX8" fmla="*/ 0 w 11562944"/>
              <a:gd name="connsiteY8" fmla="*/ 112322 h 67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944" h="673920">
                <a:moveTo>
                  <a:pt x="0" y="112322"/>
                </a:moveTo>
                <a:cubicBezTo>
                  <a:pt x="0" y="50288"/>
                  <a:pt x="50288" y="0"/>
                  <a:pt x="112322" y="0"/>
                </a:cubicBezTo>
                <a:lnTo>
                  <a:pt x="11450622" y="0"/>
                </a:lnTo>
                <a:cubicBezTo>
                  <a:pt x="11512656" y="0"/>
                  <a:pt x="11562944" y="50288"/>
                  <a:pt x="11562944" y="112322"/>
                </a:cubicBezTo>
                <a:lnTo>
                  <a:pt x="11562944" y="561598"/>
                </a:lnTo>
                <a:cubicBezTo>
                  <a:pt x="11562944" y="623632"/>
                  <a:pt x="11512656" y="673920"/>
                  <a:pt x="11450622" y="673920"/>
                </a:cubicBezTo>
                <a:lnTo>
                  <a:pt x="112322" y="673920"/>
                </a:lnTo>
                <a:cubicBezTo>
                  <a:pt x="50288" y="673920"/>
                  <a:pt x="0" y="623632"/>
                  <a:pt x="0" y="561598"/>
                </a:cubicBezTo>
                <a:lnTo>
                  <a:pt x="0" y="112322"/>
                </a:lnTo>
                <a:close/>
              </a:path>
            </a:pathLst>
          </a:custGeom>
          <a:solidFill>
            <a:schemeClr val="bg1">
              <a:lumMod val="95000"/>
              <a:alpha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2880" tIns="86238" rIns="182880" bIns="86238" numCol="1" spcCol="1270" anchor="ctr" anchorCtr="0">
            <a:noAutofit/>
          </a:bodyPr>
          <a:lstStyle/>
          <a:p>
            <a:pPr marL="0" lvl="0" indent="0" algn="l" defTabSz="622300">
              <a:lnSpc>
                <a:spcPts val="2000"/>
              </a:lnSpc>
              <a:spcBef>
                <a:spcPct val="0"/>
              </a:spcBef>
              <a:spcAft>
                <a:spcPct val="35000"/>
              </a:spcAft>
              <a:buNone/>
              <a:tabLst>
                <a:tab pos="10972800" algn="r"/>
              </a:tabLst>
            </a:pPr>
            <a:r>
              <a:rPr lang="en-US" sz="1600" b="1" kern="1200" dirty="0">
                <a:solidFill>
                  <a:schemeClr val="tx1">
                    <a:lumMod val="65000"/>
                    <a:lumOff val="35000"/>
                  </a:schemeClr>
                </a:solidFill>
                <a:latin typeface="Arial" panose="020B0604020202020204" pitchFamily="34" charset="0"/>
                <a:cs typeface="Arial" panose="020B0604020202020204" pitchFamily="34" charset="0"/>
              </a:rPr>
              <a:t>CATALYS</a:t>
            </a:r>
            <a:r>
              <a:rPr lang="en-US" sz="1600" b="1" kern="1200" baseline="30000" dirty="0">
                <a:solidFill>
                  <a:schemeClr val="tx1">
                    <a:lumMod val="65000"/>
                    <a:lumOff val="35000"/>
                  </a:schemeClr>
                </a:solidFill>
                <a:latin typeface="Arial" panose="020B0604020202020204" pitchFamily="34" charset="0"/>
                <a:cs typeface="Arial" panose="020B0604020202020204" pitchFamily="34" charset="0"/>
              </a:rPr>
              <a:t>TM</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a:t>
            </a:r>
            <a:r>
              <a:rPr lang="en-US" sz="1600" b="1" kern="1200" dirty="0" err="1">
                <a:solidFill>
                  <a:schemeClr val="tx1">
                    <a:lumMod val="65000"/>
                    <a:lumOff val="35000"/>
                  </a:schemeClr>
                </a:solidFill>
                <a:latin typeface="Arial" panose="020B0604020202020204" pitchFamily="34" charset="0"/>
                <a:cs typeface="Arial" panose="020B0604020202020204" pitchFamily="34" charset="0"/>
              </a:rPr>
              <a:t>cOS</a:t>
            </a:r>
            <a:r>
              <a:rPr lang="en-US" sz="1600" b="1" kern="1200" dirty="0">
                <a:solidFill>
                  <a:schemeClr val="tx1">
                    <a:lumMod val="65000"/>
                    <a:lumOff val="35000"/>
                  </a:schemeClr>
                </a:solidFill>
                <a:latin typeface="Arial" panose="020B0604020202020204" pitchFamily="34" charset="0"/>
                <a:cs typeface="Arial" panose="020B0604020202020204" pitchFamily="34" charset="0"/>
              </a:rPr>
              <a:t> 6.0: Improved arcuate incision workflow	</a:t>
            </a:r>
            <a:r>
              <a:rPr lang="en-US" sz="2400" b="1" u="sng" dirty="0">
                <a:solidFill>
                  <a:srgbClr val="C00000"/>
                </a:solidFill>
                <a:latin typeface="Arial" panose="020B0604020202020204" pitchFamily="34" charset="0"/>
                <a:cs typeface="Arial" panose="020B0604020202020204" pitchFamily="34" charset="0"/>
              </a:rPr>
              <a:t>12</a:t>
            </a:r>
            <a:endParaRPr lang="en-CA" sz="1600" u="sng" kern="1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31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21C97-480C-4395-88D0-D6D8483AAEA1}"/>
              </a:ext>
            </a:extLst>
          </p:cNvPr>
          <p:cNvSpPr/>
          <p:nvPr/>
        </p:nvSpPr>
        <p:spPr>
          <a:xfrm>
            <a:off x="0" y="2316376"/>
            <a:ext cx="12192000" cy="199647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i="1" dirty="0">
                <a:solidFill>
                  <a:srgbClr val="595959"/>
                </a:solidFill>
                <a:latin typeface="Arial" panose="020B0604020202020204" pitchFamily="34" charset="0"/>
                <a:cs typeface="Arial" panose="020B0604020202020204" pitchFamily="34" charset="0"/>
              </a:rPr>
              <a:t>Astigmatism reduces distance and near visual acuity, </a:t>
            </a:r>
            <a:br>
              <a:rPr lang="en-US" sz="2400" b="1" i="1" dirty="0">
                <a:solidFill>
                  <a:srgbClr val="595959"/>
                </a:solidFill>
                <a:latin typeface="Arial" panose="020B0604020202020204" pitchFamily="34" charset="0"/>
                <a:cs typeface="Arial" panose="020B0604020202020204" pitchFamily="34" charset="0"/>
              </a:rPr>
            </a:br>
            <a:r>
              <a:rPr lang="en-US" sz="2400" b="1" i="1" dirty="0">
                <a:solidFill>
                  <a:srgbClr val="595959"/>
                </a:solidFill>
                <a:latin typeface="Arial" panose="020B0604020202020204" pitchFamily="34" charset="0"/>
                <a:cs typeface="Arial" panose="020B0604020202020204" pitchFamily="34" charset="0"/>
              </a:rPr>
              <a:t>vision quality, and depth perception</a:t>
            </a:r>
            <a:r>
              <a:rPr lang="en-US" sz="2400" b="1" i="1" baseline="30000" dirty="0">
                <a:solidFill>
                  <a:srgbClr val="595959"/>
                </a:solidFill>
                <a:latin typeface="Arial" panose="020B0604020202020204" pitchFamily="34" charset="0"/>
                <a:cs typeface="Arial" panose="020B0604020202020204" pitchFamily="34" charset="0"/>
              </a:rPr>
              <a:t>1,2</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6" name="Picture 5">
            <a:extLst>
              <a:ext uri="{FF2B5EF4-FFF2-40B4-BE49-F238E27FC236}">
                <a16:creationId xmlns:a16="http://schemas.microsoft.com/office/drawing/2014/main" id="{2FB31767-B49D-4318-B61B-32F479E87787}"/>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2267482"/>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6AB337B1-1852-4AA0-BC71-40E3E318C367}"/>
              </a:ext>
            </a:extLst>
          </p:cNvPr>
          <p:cNvSpPr/>
          <p:nvPr/>
        </p:nvSpPr>
        <p:spPr>
          <a:xfrm>
            <a:off x="0" y="4321427"/>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3298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EBDF9C-5FCB-4800-9FE3-DCFE00DBF6DF}"/>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8" name="TextBox 7">
            <a:extLst>
              <a:ext uri="{FF2B5EF4-FFF2-40B4-BE49-F238E27FC236}">
                <a16:creationId xmlns:a16="http://schemas.microsoft.com/office/drawing/2014/main" id="{964A0A9A-B5A1-478F-8081-845C8EDFBB10}"/>
              </a:ext>
            </a:extLst>
          </p:cNvPr>
          <p:cNvSpPr txBox="1"/>
          <p:nvPr/>
        </p:nvSpPr>
        <p:spPr>
          <a:xfrm>
            <a:off x="1282789" y="2999894"/>
            <a:ext cx="4381868" cy="646331"/>
          </a:xfrm>
          <a:prstGeom prst="rect">
            <a:avLst/>
          </a:prstGeom>
          <a:noFill/>
        </p:spPr>
        <p:txBody>
          <a:bodyPr wrap="square" rtlCol="0">
            <a:spAutoFit/>
          </a:bodyPr>
          <a:lstStyle/>
          <a:p>
            <a:r>
              <a:rPr lang="en-US" dirty="0">
                <a:solidFill>
                  <a:srgbClr val="595959"/>
                </a:solidFill>
                <a:latin typeface="Arial" panose="020B0604020202020204" pitchFamily="34" charset="0"/>
                <a:cs typeface="Arial" panose="020B0604020202020204" pitchFamily="34" charset="0"/>
              </a:rPr>
              <a:t>Globally, astigmatism </a:t>
            </a:r>
            <a:r>
              <a:rPr lang="en-US" b="1" dirty="0">
                <a:solidFill>
                  <a:srgbClr val="C00000"/>
                </a:solidFill>
                <a:latin typeface="Arial" panose="020B0604020202020204" pitchFamily="34" charset="0"/>
                <a:cs typeface="Arial" panose="020B0604020202020204" pitchFamily="34" charset="0"/>
              </a:rPr>
              <a:t>≥1.0 D </a:t>
            </a:r>
            <a:r>
              <a:rPr lang="en-US" dirty="0">
                <a:solidFill>
                  <a:srgbClr val="595959"/>
                </a:solidFill>
                <a:latin typeface="Arial" panose="020B0604020202020204" pitchFamily="34" charset="0"/>
                <a:cs typeface="Arial" panose="020B0604020202020204" pitchFamily="34" charset="0"/>
              </a:rPr>
              <a:t>affects </a:t>
            </a:r>
            <a:br>
              <a:rPr lang="en-US" dirty="0">
                <a:solidFill>
                  <a:srgbClr val="595959"/>
                </a:solidFill>
                <a:latin typeface="Arial" panose="020B0604020202020204" pitchFamily="34" charset="0"/>
                <a:cs typeface="Arial" panose="020B0604020202020204" pitchFamily="34" charset="0"/>
              </a:rPr>
            </a:br>
            <a:r>
              <a:rPr lang="en-US" b="1" dirty="0">
                <a:solidFill>
                  <a:srgbClr val="C00000"/>
                </a:solidFill>
                <a:latin typeface="Arial" panose="020B0604020202020204" pitchFamily="34" charset="0"/>
                <a:cs typeface="Arial" panose="020B0604020202020204" pitchFamily="34" charset="0"/>
              </a:rPr>
              <a:t>23% – 47% of patients </a:t>
            </a:r>
            <a:r>
              <a:rPr lang="en-US" dirty="0">
                <a:solidFill>
                  <a:srgbClr val="595959"/>
                </a:solidFill>
                <a:latin typeface="Arial" panose="020B0604020202020204" pitchFamily="34" charset="0"/>
                <a:cs typeface="Arial" panose="020B0604020202020204" pitchFamily="34" charset="0"/>
              </a:rPr>
              <a:t>with cataracts</a:t>
            </a:r>
            <a:r>
              <a:rPr lang="en-US" baseline="30000" dirty="0">
                <a:solidFill>
                  <a:srgbClr val="595959"/>
                </a:solidFill>
                <a:latin typeface="Arial" panose="020B0604020202020204" pitchFamily="34" charset="0"/>
                <a:cs typeface="Arial" panose="020B0604020202020204" pitchFamily="34" charset="0"/>
              </a:rPr>
              <a:t>3</a:t>
            </a:r>
          </a:p>
        </p:txBody>
      </p:sp>
      <p:pic>
        <p:nvPicPr>
          <p:cNvPr id="12" name="Graphic 11" descr="Earth globe: Africa and Europe">
            <a:extLst>
              <a:ext uri="{FF2B5EF4-FFF2-40B4-BE49-F238E27FC236}">
                <a16:creationId xmlns:a16="http://schemas.microsoft.com/office/drawing/2014/main" id="{0029C190-83CB-4150-A634-464944FF5BE2}"/>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814" y="2945353"/>
            <a:ext cx="754975" cy="754975"/>
          </a:xfrm>
          <a:prstGeom prst="rect">
            <a:avLst/>
          </a:prstGeom>
        </p:spPr>
      </p:pic>
      <p:sp>
        <p:nvSpPr>
          <p:cNvPr id="19" name="Rectangle 18">
            <a:extLst>
              <a:ext uri="{FF2B5EF4-FFF2-40B4-BE49-F238E27FC236}">
                <a16:creationId xmlns:a16="http://schemas.microsoft.com/office/drawing/2014/main" id="{78A0E424-6F65-4F67-9C76-CCD076FF6687}"/>
              </a:ext>
            </a:extLst>
          </p:cNvPr>
          <p:cNvSpPr/>
          <p:nvPr/>
        </p:nvSpPr>
        <p:spPr>
          <a:xfrm>
            <a:off x="6205959" y="2557298"/>
            <a:ext cx="5207317" cy="2826269"/>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1" name="Picture 20">
            <a:extLst>
              <a:ext uri="{FF2B5EF4-FFF2-40B4-BE49-F238E27FC236}">
                <a16:creationId xmlns:a16="http://schemas.microsoft.com/office/drawing/2014/main" id="{46E3F2A3-6214-4948-9B1E-9D3D3471A635}"/>
              </a:ext>
            </a:extLst>
          </p:cNvPr>
          <p:cNvPicPr>
            <a:picLocks noChangeAspect="1"/>
          </p:cNvPicPr>
          <p:nvPr/>
        </p:nvPicPr>
        <p:blipFill rotWithShape="1">
          <a:blip r:embed="rId6">
            <a:clrChange>
              <a:clrFrom>
                <a:srgbClr val="F0F0F0"/>
              </a:clrFrom>
              <a:clrTo>
                <a:srgbClr val="F0F0F0">
                  <a:alpha val="0"/>
                </a:srgbClr>
              </a:clrTo>
            </a:clrChange>
          </a:blip>
          <a:srcRect l="3075" t="427" r="-984" b="9885"/>
          <a:stretch/>
        </p:blipFill>
        <p:spPr>
          <a:xfrm>
            <a:off x="6263444" y="2859056"/>
            <a:ext cx="5092344" cy="2524511"/>
          </a:xfrm>
          <a:prstGeom prst="rect">
            <a:avLst/>
          </a:prstGeom>
        </p:spPr>
      </p:pic>
      <p:sp>
        <p:nvSpPr>
          <p:cNvPr id="23" name="Rectangle 22">
            <a:extLst>
              <a:ext uri="{FF2B5EF4-FFF2-40B4-BE49-F238E27FC236}">
                <a16:creationId xmlns:a16="http://schemas.microsoft.com/office/drawing/2014/main" id="{F8A3CADB-8A67-4C22-A93B-60FB29FEDFC9}"/>
              </a:ext>
            </a:extLst>
          </p:cNvPr>
          <p:cNvSpPr/>
          <p:nvPr/>
        </p:nvSpPr>
        <p:spPr>
          <a:xfrm>
            <a:off x="6205958" y="5383567"/>
            <a:ext cx="3544343" cy="246221"/>
          </a:xfrm>
          <a:prstGeom prst="rect">
            <a:avLst/>
          </a:prstGeom>
        </p:spPr>
        <p:txBody>
          <a:bodyPr wrap="square">
            <a:spAutoFit/>
          </a:bodyPr>
          <a:lstStyle/>
          <a:p>
            <a:r>
              <a:rPr lang="en-US" sz="1000" dirty="0">
                <a:solidFill>
                  <a:srgbClr val="595959"/>
                </a:solidFill>
                <a:latin typeface="Arial" panose="020B0604020202020204" pitchFamily="34" charset="0"/>
                <a:cs typeface="Arial" panose="020B0604020202020204" pitchFamily="34" charset="0"/>
              </a:rPr>
              <a:t>* Astigmatism defined as ≥1.0 D in a European population</a:t>
            </a:r>
            <a:endParaRPr lang="en-CA" sz="1000" dirty="0">
              <a:solidFill>
                <a:srgbClr val="595959"/>
              </a:solidFill>
            </a:endParaRPr>
          </a:p>
        </p:txBody>
      </p:sp>
      <p:sp>
        <p:nvSpPr>
          <p:cNvPr id="14" name="TextBox 13">
            <a:extLst>
              <a:ext uri="{FF2B5EF4-FFF2-40B4-BE49-F238E27FC236}">
                <a16:creationId xmlns:a16="http://schemas.microsoft.com/office/drawing/2014/main" id="{2178F19C-C5CA-468D-B64B-2E8D83AE1AE9}"/>
              </a:ext>
            </a:extLst>
          </p:cNvPr>
          <p:cNvSpPr txBox="1"/>
          <p:nvPr/>
        </p:nvSpPr>
        <p:spPr>
          <a:xfrm>
            <a:off x="1282789" y="3990938"/>
            <a:ext cx="4381868" cy="1354217"/>
          </a:xfrm>
          <a:prstGeom prst="rect">
            <a:avLst/>
          </a:prstGeom>
          <a:noFill/>
        </p:spPr>
        <p:txBody>
          <a:bodyPr wrap="square" rtlCol="0">
            <a:spAutoFit/>
          </a:bodyPr>
          <a:lstStyle/>
          <a:p>
            <a:r>
              <a:rPr lang="en-US" dirty="0">
                <a:solidFill>
                  <a:srgbClr val="595959"/>
                </a:solidFill>
                <a:latin typeface="Arial" panose="020B0604020202020204" pitchFamily="34" charset="0"/>
                <a:cs typeface="Arial" panose="020B0604020202020204" pitchFamily="34" charset="0"/>
              </a:rPr>
              <a:t>In the US, </a:t>
            </a:r>
            <a:r>
              <a:rPr lang="en-US" b="1" dirty="0">
                <a:solidFill>
                  <a:srgbClr val="C00000"/>
                </a:solidFill>
                <a:latin typeface="Arial" panose="020B0604020202020204" pitchFamily="34" charset="0"/>
                <a:cs typeface="Arial" panose="020B0604020202020204" pitchFamily="34" charset="0"/>
              </a:rPr>
              <a:t>38%</a:t>
            </a:r>
            <a:r>
              <a:rPr lang="en-US" dirty="0">
                <a:solidFill>
                  <a:srgbClr val="595959"/>
                </a:solidFill>
                <a:latin typeface="Arial" panose="020B0604020202020204" pitchFamily="34" charset="0"/>
                <a:cs typeface="Arial" panose="020B0604020202020204" pitchFamily="34" charset="0"/>
              </a:rPr>
              <a:t> of patients with cataracts </a:t>
            </a:r>
            <a:br>
              <a:rPr lang="en-US" dirty="0">
                <a:solidFill>
                  <a:srgbClr val="595959"/>
                </a:solidFill>
                <a:latin typeface="Arial" panose="020B0604020202020204" pitchFamily="34" charset="0"/>
                <a:cs typeface="Arial" panose="020B0604020202020204" pitchFamily="34" charset="0"/>
              </a:rPr>
            </a:br>
            <a:r>
              <a:rPr lang="en-US" dirty="0">
                <a:solidFill>
                  <a:srgbClr val="595959"/>
                </a:solidFill>
                <a:latin typeface="Arial" panose="020B0604020202020204" pitchFamily="34" charset="0"/>
                <a:cs typeface="Arial" panose="020B0604020202020204" pitchFamily="34" charset="0"/>
              </a:rPr>
              <a:t>have astigmatism </a:t>
            </a:r>
            <a:r>
              <a:rPr lang="en-US" b="1" dirty="0">
                <a:solidFill>
                  <a:srgbClr val="C00000"/>
                </a:solidFill>
                <a:latin typeface="Arial" panose="020B0604020202020204" pitchFamily="34" charset="0"/>
                <a:cs typeface="Arial" panose="020B0604020202020204" pitchFamily="34" charset="0"/>
              </a:rPr>
              <a:t>≥1.0 D</a:t>
            </a:r>
            <a:r>
              <a:rPr lang="en-US" baseline="30000" dirty="0">
                <a:solidFill>
                  <a:srgbClr val="C00000"/>
                </a:solidFill>
                <a:latin typeface="Arial" panose="020B0604020202020204" pitchFamily="34" charset="0"/>
                <a:cs typeface="Arial" panose="020B0604020202020204" pitchFamily="34" charset="0"/>
              </a:rPr>
              <a:t>4</a:t>
            </a:r>
          </a:p>
          <a:p>
            <a:pPr marL="285750" indent="-285750">
              <a:spcBef>
                <a:spcPts val="1200"/>
              </a:spcBef>
              <a:buFont typeface="Arial" panose="020B0604020202020204" pitchFamily="34" charset="0"/>
              <a:buChar char="•"/>
            </a:pPr>
            <a:r>
              <a:rPr lang="en-US" b="1" dirty="0">
                <a:solidFill>
                  <a:srgbClr val="C00000"/>
                </a:solidFill>
                <a:latin typeface="Arial" panose="020B0604020202020204" pitchFamily="34" charset="0"/>
                <a:cs typeface="Arial" panose="020B0604020202020204" pitchFamily="34" charset="0"/>
              </a:rPr>
              <a:t>6.5% </a:t>
            </a:r>
            <a:r>
              <a:rPr lang="en-US" dirty="0">
                <a:solidFill>
                  <a:srgbClr val="595959"/>
                </a:solidFill>
                <a:latin typeface="Arial" panose="020B0604020202020204" pitchFamily="34" charset="0"/>
                <a:cs typeface="Arial" panose="020B0604020202020204" pitchFamily="34" charset="0"/>
              </a:rPr>
              <a:t>of these cataracts patients have severe astigmatism of 2.0-3.0 D</a:t>
            </a:r>
            <a:r>
              <a:rPr lang="en-US" baseline="30000" dirty="0">
                <a:solidFill>
                  <a:srgbClr val="595959"/>
                </a:solidFill>
                <a:latin typeface="Arial" panose="020B0604020202020204" pitchFamily="34" charset="0"/>
                <a:cs typeface="Arial" panose="020B0604020202020204" pitchFamily="34" charset="0"/>
              </a:rPr>
              <a:t>4</a:t>
            </a:r>
            <a:endParaRPr lang="en-US" baseline="30000" dirty="0">
              <a:solidFill>
                <a:srgbClr val="C00000"/>
              </a:solidFill>
              <a:latin typeface="Arial" panose="020B0604020202020204" pitchFamily="34" charset="0"/>
              <a:cs typeface="Arial" panose="020B0604020202020204" pitchFamily="34" charset="0"/>
            </a:endParaRPr>
          </a:p>
        </p:txBody>
      </p:sp>
      <p:pic>
        <p:nvPicPr>
          <p:cNvPr id="1026" name="Picture 2" descr="Image result for us icon">
            <a:extLst>
              <a:ext uri="{FF2B5EF4-FFF2-40B4-BE49-F238E27FC236}">
                <a16:creationId xmlns:a16="http://schemas.microsoft.com/office/drawing/2014/main" id="{299F357A-72C3-4ECF-9E28-9F6457F2DC8C}"/>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814" y="3968193"/>
            <a:ext cx="754975" cy="7549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7C66C5F-0C05-45A7-9857-2E5797F14114}"/>
              </a:ext>
            </a:extLst>
          </p:cNvPr>
          <p:cNvSpPr/>
          <p:nvPr/>
        </p:nvSpPr>
        <p:spPr>
          <a:xfrm>
            <a:off x="5866395" y="2143596"/>
            <a:ext cx="5886443" cy="338554"/>
          </a:xfrm>
          <a:prstGeom prst="rect">
            <a:avLst/>
          </a:prstGeom>
        </p:spPr>
        <p:txBody>
          <a:bodyPr wrap="square">
            <a:spAutoFit/>
          </a:bodyPr>
          <a:lstStyle/>
          <a:p>
            <a:pPr algn="ctr"/>
            <a:r>
              <a:rPr lang="en-US" sz="1600" b="1" dirty="0">
                <a:solidFill>
                  <a:srgbClr val="595959"/>
                </a:solidFill>
                <a:latin typeface="Arial" panose="020B0604020202020204" pitchFamily="34" charset="0"/>
                <a:cs typeface="Arial" panose="020B0604020202020204" pitchFamily="34" charset="0"/>
              </a:rPr>
              <a:t>Prevalence of astigmatism increases with age*</a:t>
            </a:r>
            <a:r>
              <a:rPr lang="en-US" sz="1600" b="1" baseline="30000" dirty="0">
                <a:solidFill>
                  <a:srgbClr val="595959"/>
                </a:solidFill>
                <a:latin typeface="Arial" panose="020B0604020202020204" pitchFamily="34" charset="0"/>
                <a:cs typeface="Arial" panose="020B0604020202020204" pitchFamily="34" charset="0"/>
              </a:rPr>
              <a:t>5</a:t>
            </a:r>
            <a:endParaRPr lang="en-CA" sz="1600" b="1" baseline="30000" dirty="0">
              <a:solidFill>
                <a:srgbClr val="595959"/>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1818723-606F-457A-ACAC-9C7324BE20C3}"/>
              </a:ext>
            </a:extLst>
          </p:cNvPr>
          <p:cNvSpPr/>
          <p:nvPr/>
        </p:nvSpPr>
        <p:spPr>
          <a:xfrm>
            <a:off x="7584" y="120293"/>
            <a:ext cx="12192000" cy="134935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95959"/>
                </a:solidFill>
                <a:latin typeface="Arial" panose="020B0604020202020204" pitchFamily="34" charset="0"/>
                <a:cs typeface="Arial" panose="020B0604020202020204" pitchFamily="34" charset="0"/>
              </a:rPr>
              <a:t>Moderate to severe </a:t>
            </a:r>
            <a:r>
              <a:rPr lang="en-US" sz="2400" b="1" dirty="0">
                <a:solidFill>
                  <a:srgbClr val="C00000"/>
                </a:solidFill>
                <a:latin typeface="Arial" panose="020B0604020202020204" pitchFamily="34" charset="0"/>
                <a:cs typeface="Arial" panose="020B0604020202020204" pitchFamily="34" charset="0"/>
              </a:rPr>
              <a:t>astigmatism is prevalent </a:t>
            </a:r>
            <a:r>
              <a:rPr lang="en-US" sz="2400" b="1" dirty="0">
                <a:solidFill>
                  <a:srgbClr val="595959"/>
                </a:solidFill>
                <a:latin typeface="Arial" panose="020B0604020202020204" pitchFamily="34" charset="0"/>
                <a:cs typeface="Arial" panose="020B0604020202020204" pitchFamily="34" charset="0"/>
              </a:rPr>
              <a:t>in patients with cataracts</a:t>
            </a:r>
            <a:endParaRPr lang="en-CA" sz="2400" b="1" i="1" dirty="0">
              <a:solidFill>
                <a:srgbClr val="DA1A32"/>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16E3B169-B0D8-44C8-85A8-9E4DEBBB9F07}"/>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sp>
        <p:nvSpPr>
          <p:cNvPr id="20" name="Rectangle 19">
            <a:extLst>
              <a:ext uri="{FF2B5EF4-FFF2-40B4-BE49-F238E27FC236}">
                <a16:creationId xmlns:a16="http://schemas.microsoft.com/office/drawing/2014/main" id="{17F34D3C-F1CD-4C20-BCAE-5C824E00DF19}"/>
              </a:ext>
            </a:extLst>
          </p:cNvPr>
          <p:cNvSpPr/>
          <p:nvPr/>
        </p:nvSpPr>
        <p:spPr>
          <a:xfrm>
            <a:off x="4738" y="146964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4415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92BA50-06EF-447A-BFCB-9EE68B9D9E07}"/>
              </a:ext>
            </a:extLst>
          </p:cNvPr>
          <p:cNvSpPr/>
          <p:nvPr/>
        </p:nvSpPr>
        <p:spPr>
          <a:xfrm>
            <a:off x="8235429" y="2389976"/>
            <a:ext cx="3469306" cy="327327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0D00ED3E-A146-4A48-A0E5-0B974274F2CD}"/>
              </a:ext>
            </a:extLst>
          </p:cNvPr>
          <p:cNvSpPr/>
          <p:nvPr/>
        </p:nvSpPr>
        <p:spPr>
          <a:xfrm>
            <a:off x="487265" y="2380858"/>
            <a:ext cx="3469306" cy="329151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ectangle 38">
            <a:extLst>
              <a:ext uri="{FF2B5EF4-FFF2-40B4-BE49-F238E27FC236}">
                <a16:creationId xmlns:a16="http://schemas.microsoft.com/office/drawing/2014/main" id="{795C154F-50BB-47F6-889A-B8948A8AA79B}"/>
              </a:ext>
            </a:extLst>
          </p:cNvPr>
          <p:cNvSpPr/>
          <p:nvPr/>
        </p:nvSpPr>
        <p:spPr>
          <a:xfrm>
            <a:off x="4361347" y="2389976"/>
            <a:ext cx="3469306" cy="3301418"/>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EB28FEF3-C734-436E-AA6A-CBD08A8621A4}"/>
              </a:ext>
            </a:extLst>
          </p:cNvPr>
          <p:cNvSpPr/>
          <p:nvPr/>
        </p:nvSpPr>
        <p:spPr>
          <a:xfrm>
            <a:off x="7584" y="138675"/>
            <a:ext cx="12192000" cy="133097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400" b="1" dirty="0">
                <a:solidFill>
                  <a:srgbClr val="595959"/>
                </a:solidFill>
                <a:latin typeface="Arial" panose="020B0604020202020204" pitchFamily="34" charset="0"/>
                <a:cs typeface="Arial" panose="020B0604020202020204" pitchFamily="34" charset="0"/>
              </a:rPr>
              <a:t>Correction of astigmatism may </a:t>
            </a:r>
            <a:r>
              <a:rPr lang="en-US" sz="2400" b="1" dirty="0">
                <a:solidFill>
                  <a:srgbClr val="C00000"/>
                </a:solidFill>
                <a:latin typeface="Arial" panose="020B0604020202020204" pitchFamily="34" charset="0"/>
                <a:cs typeface="Arial" panose="020B0604020202020204" pitchFamily="34" charset="0"/>
              </a:rPr>
              <a:t>improve patient well-being</a:t>
            </a:r>
            <a:r>
              <a:rPr lang="en-US" sz="2400" b="1" dirty="0">
                <a:solidFill>
                  <a:srgbClr val="595959"/>
                </a:solidFill>
                <a:latin typeface="Arial" panose="020B0604020202020204" pitchFamily="34" charset="0"/>
                <a:cs typeface="Arial" panose="020B0604020202020204" pitchFamily="34" charset="0"/>
              </a:rPr>
              <a:t> </a:t>
            </a:r>
            <a:br>
              <a:rPr lang="en-US" sz="2400" b="1" dirty="0">
                <a:solidFill>
                  <a:srgbClr val="595959"/>
                </a:solidFill>
                <a:latin typeface="Arial" panose="020B0604020202020204" pitchFamily="34" charset="0"/>
                <a:cs typeface="Arial" panose="020B0604020202020204" pitchFamily="34" charset="0"/>
              </a:rPr>
            </a:br>
            <a:r>
              <a:rPr lang="en-US" sz="2400" b="1" dirty="0">
                <a:solidFill>
                  <a:srgbClr val="595959"/>
                </a:solidFill>
                <a:latin typeface="Arial" panose="020B0604020202020204" pitchFamily="34" charset="0"/>
                <a:cs typeface="Arial" panose="020B0604020202020204" pitchFamily="34" charset="0"/>
              </a:rPr>
              <a:t>and </a:t>
            </a:r>
            <a:r>
              <a:rPr lang="en-US" sz="2400" b="1" dirty="0">
                <a:solidFill>
                  <a:srgbClr val="C00000"/>
                </a:solidFill>
                <a:latin typeface="Arial" panose="020B0604020202020204" pitchFamily="34" charset="0"/>
                <a:cs typeface="Arial" panose="020B0604020202020204" pitchFamily="34" charset="0"/>
              </a:rPr>
              <a:t>provide cost savings</a:t>
            </a:r>
            <a:r>
              <a:rPr lang="en-US" sz="2400" b="1" dirty="0">
                <a:solidFill>
                  <a:srgbClr val="595959"/>
                </a:solidFill>
                <a:latin typeface="Arial" panose="020B0604020202020204" pitchFamily="34" charset="0"/>
                <a:cs typeface="Arial" panose="020B0604020202020204" pitchFamily="34" charset="0"/>
              </a:rPr>
              <a:t> as a result of reduced need for spectacles</a:t>
            </a:r>
          </a:p>
        </p:txBody>
      </p:sp>
      <p:pic>
        <p:nvPicPr>
          <p:cNvPr id="5" name="Picture 4">
            <a:extLst>
              <a:ext uri="{FF2B5EF4-FFF2-40B4-BE49-F238E27FC236}">
                <a16:creationId xmlns:a16="http://schemas.microsoft.com/office/drawing/2014/main" id="{5FD0C877-0594-4934-A41B-BB731774CEDA}"/>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6" name="Picture 5">
            <a:extLst>
              <a:ext uri="{FF2B5EF4-FFF2-40B4-BE49-F238E27FC236}">
                <a16:creationId xmlns:a16="http://schemas.microsoft.com/office/drawing/2014/main" id="{25BF9E36-8606-40CC-B59B-5C94D8EDE0BA}"/>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 name="Rectangle 6">
            <a:extLst>
              <a:ext uri="{FF2B5EF4-FFF2-40B4-BE49-F238E27FC236}">
                <a16:creationId xmlns:a16="http://schemas.microsoft.com/office/drawing/2014/main" id="{AE63EBBE-F694-41B4-80E4-9C2D4F830151}"/>
              </a:ext>
            </a:extLst>
          </p:cNvPr>
          <p:cNvSpPr/>
          <p:nvPr/>
        </p:nvSpPr>
        <p:spPr>
          <a:xfrm>
            <a:off x="4738" y="1469649"/>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43B0A20F-ED1D-4AA3-8215-8A5FC181E24B}"/>
              </a:ext>
            </a:extLst>
          </p:cNvPr>
          <p:cNvSpPr txBox="1"/>
          <p:nvPr/>
        </p:nvSpPr>
        <p:spPr>
          <a:xfrm>
            <a:off x="544836" y="3664425"/>
            <a:ext cx="3411730" cy="1169551"/>
          </a:xfrm>
          <a:prstGeom prst="rect">
            <a:avLst/>
          </a:prstGeom>
          <a:solidFill>
            <a:srgbClr val="F0F0F0"/>
          </a:solidFill>
        </p:spPr>
        <p:txBody>
          <a:bodyPr wrap="square" rtlCol="0">
            <a:spAutoFit/>
          </a:bodyPr>
          <a:lstStyle/>
          <a:p>
            <a:pPr algn="ctr"/>
            <a:r>
              <a:rPr lang="en-US" sz="1700" dirty="0">
                <a:solidFill>
                  <a:srgbClr val="595959"/>
                </a:solidFill>
                <a:latin typeface="Arial" panose="020B0604020202020204" pitchFamily="34" charset="0"/>
                <a:cs typeface="Arial" panose="020B0604020202020204" pitchFamily="34" charset="0"/>
              </a:rPr>
              <a:t>Patients with post-cataract astigmatism </a:t>
            </a:r>
            <a:r>
              <a:rPr lang="en-US" sz="1900" b="1" dirty="0">
                <a:solidFill>
                  <a:srgbClr val="C00000"/>
                </a:solidFill>
                <a:latin typeface="Arial" panose="020B0604020202020204" pitchFamily="34" charset="0"/>
                <a:cs typeface="Arial" panose="020B0604020202020204" pitchFamily="34" charset="0"/>
              </a:rPr>
              <a:t>paid ~2X more</a:t>
            </a:r>
            <a:r>
              <a:rPr lang="en-US" sz="1700" b="1" dirty="0">
                <a:solidFill>
                  <a:srgbClr val="595959"/>
                </a:solidFill>
                <a:latin typeface="Arial" panose="020B0604020202020204" pitchFamily="34" charset="0"/>
                <a:cs typeface="Arial" panose="020B0604020202020204" pitchFamily="34" charset="0"/>
              </a:rPr>
              <a:t> </a:t>
            </a:r>
            <a:br>
              <a:rPr lang="en-US" sz="1700" b="1" dirty="0">
                <a:solidFill>
                  <a:srgbClr val="595959"/>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for spectacles than patients without astigmatism</a:t>
            </a:r>
            <a:r>
              <a:rPr lang="en-US" sz="1700" baseline="30000" dirty="0">
                <a:solidFill>
                  <a:srgbClr val="595959"/>
                </a:solidFill>
                <a:latin typeface="Arial" panose="020B0604020202020204" pitchFamily="34" charset="0"/>
                <a:cs typeface="Arial" panose="020B0604020202020204" pitchFamily="34" charset="0"/>
              </a:rPr>
              <a:t>7</a:t>
            </a:r>
            <a:endParaRPr lang="en-CA" sz="1700" baseline="30000" dirty="0">
              <a:solidFill>
                <a:srgbClr val="595959"/>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8E31A3-0D81-41C4-B5B2-B2A4A28394C0}"/>
              </a:ext>
            </a:extLst>
          </p:cNvPr>
          <p:cNvSpPr txBox="1"/>
          <p:nvPr/>
        </p:nvSpPr>
        <p:spPr>
          <a:xfrm>
            <a:off x="4368931" y="3489309"/>
            <a:ext cx="3469305" cy="1692771"/>
          </a:xfrm>
          <a:prstGeom prst="rect">
            <a:avLst/>
          </a:prstGeom>
          <a:solidFill>
            <a:srgbClr val="F0F0F0"/>
          </a:solidFill>
        </p:spPr>
        <p:txBody>
          <a:bodyPr wrap="square" rtlCol="0" anchor="ctr">
            <a:spAutoFit/>
          </a:bodyPr>
          <a:lstStyle/>
          <a:p>
            <a:pPr algn="ctr"/>
            <a:r>
              <a:rPr lang="en-US" sz="1700" dirty="0">
                <a:solidFill>
                  <a:srgbClr val="595959"/>
                </a:solidFill>
                <a:latin typeface="Arial" panose="020B0604020202020204" pitchFamily="34" charset="0"/>
                <a:cs typeface="Arial" panose="020B0604020202020204" pitchFamily="34" charset="0"/>
              </a:rPr>
              <a:t>Older patients correcting </a:t>
            </a:r>
          </a:p>
          <a:p>
            <a:pPr algn="ctr"/>
            <a:r>
              <a:rPr lang="en-US" sz="1700" dirty="0">
                <a:solidFill>
                  <a:srgbClr val="595959"/>
                </a:solidFill>
                <a:latin typeface="Arial" panose="020B0604020202020204" pitchFamily="34" charset="0"/>
                <a:cs typeface="Arial" panose="020B0604020202020204" pitchFamily="34" charset="0"/>
              </a:rPr>
              <a:t>distance and near vision with </a:t>
            </a:r>
            <a:br>
              <a:rPr lang="en-US" sz="1700" dirty="0">
                <a:solidFill>
                  <a:srgbClr val="595959"/>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multifocal spectacles are </a:t>
            </a:r>
            <a:br>
              <a:rPr lang="en-US" sz="1700" dirty="0">
                <a:solidFill>
                  <a:srgbClr val="595959"/>
                </a:solidFill>
                <a:latin typeface="Arial" panose="020B0604020202020204" pitchFamily="34" charset="0"/>
                <a:cs typeface="Arial" panose="020B0604020202020204" pitchFamily="34" charset="0"/>
              </a:rPr>
            </a:br>
            <a:r>
              <a:rPr lang="en-US" sz="1900" b="1" dirty="0">
                <a:solidFill>
                  <a:srgbClr val="C00000"/>
                </a:solidFill>
                <a:latin typeface="Arial" panose="020B0604020202020204" pitchFamily="34" charset="0"/>
                <a:cs typeface="Arial" panose="020B0604020202020204" pitchFamily="34" charset="0"/>
              </a:rPr>
              <a:t>2X as likely to fall </a:t>
            </a:r>
            <a:br>
              <a:rPr lang="en-US" sz="1700" b="1" dirty="0">
                <a:solidFill>
                  <a:srgbClr val="C00000"/>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compared to those wearing single-vision spectacles</a:t>
            </a:r>
            <a:r>
              <a:rPr lang="en-US" sz="1700" baseline="30000" dirty="0">
                <a:solidFill>
                  <a:srgbClr val="595959"/>
                </a:solidFill>
                <a:latin typeface="Arial" panose="020B0604020202020204" pitchFamily="34" charset="0"/>
                <a:cs typeface="Arial" panose="020B0604020202020204" pitchFamily="34" charset="0"/>
              </a:rPr>
              <a:t>6</a:t>
            </a:r>
            <a:endParaRPr lang="en-CA" sz="1700" baseline="30000" dirty="0">
              <a:solidFill>
                <a:srgbClr val="595959"/>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8C8D998-0D01-46C2-A3C2-173185CE6D57}"/>
              </a:ext>
            </a:extLst>
          </p:cNvPr>
          <p:cNvSpPr txBox="1"/>
          <p:nvPr/>
        </p:nvSpPr>
        <p:spPr>
          <a:xfrm>
            <a:off x="8258813" y="3557432"/>
            <a:ext cx="3469306" cy="1383538"/>
          </a:xfrm>
          <a:prstGeom prst="rect">
            <a:avLst/>
          </a:prstGeom>
          <a:solidFill>
            <a:srgbClr val="F0F0F0"/>
          </a:solidFill>
        </p:spPr>
        <p:txBody>
          <a:bodyPr wrap="square" rtlCol="0" anchor="ctr">
            <a:noAutofit/>
          </a:bodyPr>
          <a:lstStyle/>
          <a:p>
            <a:pPr algn="ctr"/>
            <a:r>
              <a:rPr lang="en-US" sz="1700" dirty="0">
                <a:solidFill>
                  <a:srgbClr val="595959"/>
                </a:solidFill>
                <a:latin typeface="Arial" panose="020B0604020202020204" pitchFamily="34" charset="0"/>
                <a:cs typeface="Arial" panose="020B0604020202020204" pitchFamily="34" charset="0"/>
              </a:rPr>
              <a:t>The financial burden of </a:t>
            </a:r>
            <a:br>
              <a:rPr lang="en-US" sz="1700" dirty="0">
                <a:solidFill>
                  <a:srgbClr val="595959"/>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a patient's fall is</a:t>
            </a:r>
            <a:br>
              <a:rPr lang="en-US" sz="1700" dirty="0">
                <a:solidFill>
                  <a:srgbClr val="595959"/>
                </a:solidFill>
                <a:latin typeface="Arial" panose="020B0604020202020204" pitchFamily="34" charset="0"/>
                <a:cs typeface="Arial" panose="020B0604020202020204" pitchFamily="34" charset="0"/>
              </a:rPr>
            </a:br>
            <a:r>
              <a:rPr lang="en-US" sz="1900" b="1" dirty="0">
                <a:solidFill>
                  <a:srgbClr val="C00000"/>
                </a:solidFill>
                <a:latin typeface="Arial" panose="020B0604020202020204" pitchFamily="34" charset="0"/>
                <a:cs typeface="Arial" panose="020B0604020202020204" pitchFamily="34" charset="0"/>
              </a:rPr>
              <a:t>$2,044 to $25,955 </a:t>
            </a:r>
            <a:br>
              <a:rPr lang="en-US" sz="1900" b="1" dirty="0">
                <a:solidFill>
                  <a:srgbClr val="C00000"/>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US dollars</a:t>
            </a:r>
            <a:r>
              <a:rPr lang="en-US" sz="1700" baseline="30000" dirty="0">
                <a:solidFill>
                  <a:srgbClr val="595959"/>
                </a:solidFill>
                <a:latin typeface="Arial" panose="020B0604020202020204" pitchFamily="34" charset="0"/>
                <a:cs typeface="Arial" panose="020B0604020202020204" pitchFamily="34" charset="0"/>
              </a:rPr>
              <a:t>8</a:t>
            </a:r>
            <a:endParaRPr lang="en-CA" sz="1700" baseline="30000" dirty="0">
              <a:solidFill>
                <a:srgbClr val="595959"/>
              </a:solidFill>
              <a:latin typeface="Arial" panose="020B0604020202020204" pitchFamily="34" charset="0"/>
              <a:cs typeface="Arial" panose="020B0604020202020204" pitchFamily="34" charset="0"/>
            </a:endParaRPr>
          </a:p>
        </p:txBody>
      </p:sp>
      <p:pic>
        <p:nvPicPr>
          <p:cNvPr id="27" name="Graphic 26" descr="Glasses">
            <a:extLst>
              <a:ext uri="{FF2B5EF4-FFF2-40B4-BE49-F238E27FC236}">
                <a16:creationId xmlns:a16="http://schemas.microsoft.com/office/drawing/2014/main" id="{55CF3643-7594-4FD3-821D-3CB07EF28A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1573" y="2380858"/>
            <a:ext cx="940690" cy="940690"/>
          </a:xfrm>
          <a:prstGeom prst="rect">
            <a:avLst/>
          </a:prstGeom>
        </p:spPr>
      </p:pic>
      <p:pic>
        <p:nvPicPr>
          <p:cNvPr id="3" name="Graphic 2">
            <a:extLst>
              <a:ext uri="{FF2B5EF4-FFF2-40B4-BE49-F238E27FC236}">
                <a16:creationId xmlns:a16="http://schemas.microsoft.com/office/drawing/2014/main" id="{A8C0938C-13F3-4FE0-8C75-0AB0082108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0542" y="2528521"/>
            <a:ext cx="399081" cy="627127"/>
          </a:xfrm>
          <a:prstGeom prst="rect">
            <a:avLst/>
          </a:prstGeom>
        </p:spPr>
      </p:pic>
      <p:pic>
        <p:nvPicPr>
          <p:cNvPr id="23" name="Graphic 22">
            <a:extLst>
              <a:ext uri="{FF2B5EF4-FFF2-40B4-BE49-F238E27FC236}">
                <a16:creationId xmlns:a16="http://schemas.microsoft.com/office/drawing/2014/main" id="{AC535B35-87E4-491A-B40A-CB6E263372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65934" y="2556662"/>
            <a:ext cx="660133" cy="627127"/>
          </a:xfrm>
          <a:prstGeom prst="rect">
            <a:avLst/>
          </a:prstGeom>
        </p:spPr>
      </p:pic>
    </p:spTree>
    <p:extLst>
      <p:ext uri="{BB962C8B-B14F-4D97-AF65-F5344CB8AC3E}">
        <p14:creationId xmlns:p14="http://schemas.microsoft.com/office/powerpoint/2010/main" val="360662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21C97-480C-4395-88D0-D6D8483AAEA1}"/>
              </a:ext>
            </a:extLst>
          </p:cNvPr>
          <p:cNvSpPr/>
          <p:nvPr/>
        </p:nvSpPr>
        <p:spPr>
          <a:xfrm>
            <a:off x="0" y="2316376"/>
            <a:ext cx="12192000" cy="199647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b="1" i="1" dirty="0">
                <a:solidFill>
                  <a:srgbClr val="595959"/>
                </a:solidFill>
                <a:latin typeface="Arial" panose="020B0604020202020204" pitchFamily="34" charset="0"/>
                <a:cs typeface="Arial" panose="020B0604020202020204" pitchFamily="34" charset="0"/>
              </a:rPr>
              <a:t>Correction of astigmatism during cataract surgery </a:t>
            </a:r>
            <a:br>
              <a:rPr lang="en-US" sz="2400" b="1" i="1" dirty="0">
                <a:solidFill>
                  <a:srgbClr val="595959"/>
                </a:solidFill>
                <a:latin typeface="Arial" panose="020B0604020202020204" pitchFamily="34" charset="0"/>
                <a:cs typeface="Arial" panose="020B0604020202020204" pitchFamily="34" charset="0"/>
              </a:rPr>
            </a:br>
            <a:r>
              <a:rPr lang="en-US" sz="2400" b="1" i="1" dirty="0">
                <a:solidFill>
                  <a:srgbClr val="595959"/>
                </a:solidFill>
                <a:latin typeface="Arial" panose="020B0604020202020204" pitchFamily="34" charset="0"/>
                <a:cs typeface="Arial" panose="020B0604020202020204" pitchFamily="34" charset="0"/>
              </a:rPr>
              <a:t>may reduce the need for glasses or contact lenses</a:t>
            </a:r>
            <a:r>
              <a:rPr lang="en-US" sz="2400" b="1" i="1" baseline="30000" dirty="0">
                <a:solidFill>
                  <a:srgbClr val="595959"/>
                </a:solidFill>
                <a:latin typeface="Arial" panose="020B0604020202020204" pitchFamily="34" charset="0"/>
                <a:cs typeface="Arial" panose="020B0604020202020204" pitchFamily="34" charset="0"/>
              </a:rPr>
              <a:t>2</a:t>
            </a:r>
          </a:p>
        </p:txBody>
      </p:sp>
      <p:pic>
        <p:nvPicPr>
          <p:cNvPr id="5" name="Picture 4">
            <a:extLst>
              <a:ext uri="{FF2B5EF4-FFF2-40B4-BE49-F238E27FC236}">
                <a16:creationId xmlns:a16="http://schemas.microsoft.com/office/drawing/2014/main" id="{DC0D0802-908A-4EFB-B19A-C33415B96226}"/>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6" name="Picture 5">
            <a:extLst>
              <a:ext uri="{FF2B5EF4-FFF2-40B4-BE49-F238E27FC236}">
                <a16:creationId xmlns:a16="http://schemas.microsoft.com/office/drawing/2014/main" id="{2FB31767-B49D-4318-B61B-32F479E87787}"/>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7" name="Rectangle 6">
            <a:extLst>
              <a:ext uri="{FF2B5EF4-FFF2-40B4-BE49-F238E27FC236}">
                <a16:creationId xmlns:a16="http://schemas.microsoft.com/office/drawing/2014/main" id="{D7D339AE-6C1C-41EB-A25C-F4906F85B24D}"/>
              </a:ext>
            </a:extLst>
          </p:cNvPr>
          <p:cNvSpPr/>
          <p:nvPr/>
        </p:nvSpPr>
        <p:spPr>
          <a:xfrm>
            <a:off x="0" y="2267482"/>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6AB337B1-1852-4AA0-BC71-40E3E318C367}"/>
              </a:ext>
            </a:extLst>
          </p:cNvPr>
          <p:cNvSpPr/>
          <p:nvPr/>
        </p:nvSpPr>
        <p:spPr>
          <a:xfrm>
            <a:off x="0" y="4321427"/>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13949E65-1765-4EDA-9E8F-DD21E50A2C74}"/>
              </a:ext>
            </a:extLst>
          </p:cNvPr>
          <p:cNvSpPr txBox="1"/>
          <p:nvPr/>
        </p:nvSpPr>
        <p:spPr>
          <a:xfrm>
            <a:off x="395654" y="6519270"/>
            <a:ext cx="2983509" cy="200055"/>
          </a:xfrm>
          <a:prstGeom prst="rect">
            <a:avLst/>
          </a:prstGeom>
          <a:noFill/>
        </p:spPr>
        <p:txBody>
          <a:bodyPr wrap="none" rtlCol="0">
            <a:spAutoFit/>
          </a:bodyPr>
          <a:lstStyle/>
          <a:p>
            <a:r>
              <a:rPr lang="en-US" sz="700" dirty="0">
                <a:solidFill>
                  <a:schemeClr val="tx1">
                    <a:lumMod val="65000"/>
                    <a:lumOff val="35000"/>
                  </a:schemeClr>
                </a:solidFill>
                <a:latin typeface="Arial" panose="020B0604020202020204" pitchFamily="34" charset="0"/>
                <a:cs typeface="Arial" panose="020B0604020202020204" pitchFamily="34" charset="0"/>
              </a:rPr>
              <a:t>Note: Readers may still be necessary for patients with monofocal IOLs</a:t>
            </a:r>
            <a:endParaRPr lang="en-CA" sz="7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57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AF0323-94F3-46E0-B68F-AD528524642A}"/>
              </a:ext>
            </a:extLst>
          </p:cNvPr>
          <p:cNvPicPr>
            <a:picLocks noChangeAspect="1"/>
          </p:cNvPicPr>
          <p:nvPr/>
        </p:nvPicPr>
        <p:blipFill rotWithShape="1">
          <a:blip r:embed="rId3"/>
          <a:srcRect l="2773" r="4902"/>
          <a:stretch/>
        </p:blipFill>
        <p:spPr>
          <a:xfrm>
            <a:off x="5924850" y="2842075"/>
            <a:ext cx="5183792" cy="3230707"/>
          </a:xfrm>
          <a:prstGeom prst="rect">
            <a:avLst/>
          </a:prstGeom>
        </p:spPr>
      </p:pic>
      <p:sp>
        <p:nvSpPr>
          <p:cNvPr id="6" name="Rectangle 5">
            <a:extLst>
              <a:ext uri="{FF2B5EF4-FFF2-40B4-BE49-F238E27FC236}">
                <a16:creationId xmlns:a16="http://schemas.microsoft.com/office/drawing/2014/main" id="{B84E6A59-D817-48C5-9249-FD6632490301}"/>
              </a:ext>
            </a:extLst>
          </p:cNvPr>
          <p:cNvSpPr/>
          <p:nvPr/>
        </p:nvSpPr>
        <p:spPr>
          <a:xfrm>
            <a:off x="-80682" y="138675"/>
            <a:ext cx="12272682" cy="1487277"/>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95959"/>
                </a:solidFill>
                <a:latin typeface="Arial" panose="020B0604020202020204" pitchFamily="34" charset="0"/>
                <a:cs typeface="Arial" panose="020B0604020202020204" pitchFamily="34" charset="0"/>
              </a:rPr>
              <a:t>Despite the benefits, </a:t>
            </a:r>
            <a:r>
              <a:rPr lang="en-US" sz="2400" b="1" i="1" dirty="0">
                <a:solidFill>
                  <a:srgbClr val="595959"/>
                </a:solidFill>
                <a:latin typeface="Arial" panose="020B0604020202020204" pitchFamily="34" charset="0"/>
                <a:cs typeface="Arial" panose="020B0604020202020204" pitchFamily="34" charset="0"/>
              </a:rPr>
              <a:t>clinically significant </a:t>
            </a:r>
            <a:r>
              <a:rPr lang="en-US" sz="2400" b="1" dirty="0">
                <a:solidFill>
                  <a:srgbClr val="595959"/>
                </a:solidFill>
                <a:latin typeface="Arial" panose="020B0604020202020204" pitchFamily="34" charset="0"/>
                <a:cs typeface="Arial" panose="020B0604020202020204" pitchFamily="34" charset="0"/>
              </a:rPr>
              <a:t>astigmatism is </a:t>
            </a:r>
            <a:br>
              <a:rPr lang="en-US" sz="2400" b="1" dirty="0">
                <a:solidFill>
                  <a:srgbClr val="595959"/>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not surgically corrected</a:t>
            </a:r>
            <a:r>
              <a:rPr lang="en-US" sz="2400" b="1" dirty="0">
                <a:solidFill>
                  <a:srgbClr val="595959"/>
                </a:solidFill>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in many patients </a:t>
            </a:r>
            <a:r>
              <a:rPr lang="en-US" sz="2400" b="1" dirty="0">
                <a:solidFill>
                  <a:srgbClr val="595959"/>
                </a:solidFill>
                <a:latin typeface="Arial" panose="020B0604020202020204" pitchFamily="34" charset="0"/>
                <a:cs typeface="Arial" panose="020B0604020202020204" pitchFamily="34" charset="0"/>
              </a:rPr>
              <a:t>at the time of cataract surgery</a:t>
            </a:r>
            <a:r>
              <a:rPr lang="en-US" sz="2400" b="1" baseline="30000" dirty="0">
                <a:solidFill>
                  <a:srgbClr val="595959"/>
                </a:solidFill>
                <a:latin typeface="Arial" panose="020B0604020202020204" pitchFamily="34" charset="0"/>
                <a:cs typeface="Arial" panose="020B0604020202020204" pitchFamily="34" charset="0"/>
              </a:rPr>
              <a:t>9</a:t>
            </a:r>
          </a:p>
        </p:txBody>
      </p:sp>
      <p:pic>
        <p:nvPicPr>
          <p:cNvPr id="4" name="Picture 3">
            <a:extLst>
              <a:ext uri="{FF2B5EF4-FFF2-40B4-BE49-F238E27FC236}">
                <a16:creationId xmlns:a16="http://schemas.microsoft.com/office/drawing/2014/main" id="{181DD75A-E149-43C3-B441-CE21E316E633}"/>
              </a:ext>
            </a:extLst>
          </p:cNvPr>
          <p:cNvPicPr>
            <a:picLocks noChangeAspect="1"/>
          </p:cNvPicPr>
          <p:nvPr/>
        </p:nvPicPr>
        <p:blipFill rotWithShape="1">
          <a:blip r:embed="rId4">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9" name="Picture 8">
            <a:extLst>
              <a:ext uri="{FF2B5EF4-FFF2-40B4-BE49-F238E27FC236}">
                <a16:creationId xmlns:a16="http://schemas.microsoft.com/office/drawing/2014/main" id="{85EBDF9C-5FCB-4800-9FE3-DCFE00DBF6DF}"/>
              </a:ext>
            </a:extLst>
          </p:cNvPr>
          <p:cNvPicPr>
            <a:picLocks noChangeAspect="1"/>
          </p:cNvPicPr>
          <p:nvPr/>
        </p:nvPicPr>
        <p:blipFill rotWithShape="1">
          <a:blip r:embed="rId4">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10" name="Rectangle 9">
            <a:extLst>
              <a:ext uri="{FF2B5EF4-FFF2-40B4-BE49-F238E27FC236}">
                <a16:creationId xmlns:a16="http://schemas.microsoft.com/office/drawing/2014/main" id="{B90DACC3-A8E8-47D3-952D-8A008D5DC536}"/>
              </a:ext>
            </a:extLst>
          </p:cNvPr>
          <p:cNvSpPr/>
          <p:nvPr/>
        </p:nvSpPr>
        <p:spPr>
          <a:xfrm>
            <a:off x="0" y="1625953"/>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id="{76AF9349-E9B6-4013-9B30-DD51AE0174CF}"/>
              </a:ext>
            </a:extLst>
          </p:cNvPr>
          <p:cNvSpPr txBox="1"/>
          <p:nvPr/>
        </p:nvSpPr>
        <p:spPr>
          <a:xfrm>
            <a:off x="636116" y="3087929"/>
            <a:ext cx="5117130" cy="1969770"/>
          </a:xfrm>
          <a:prstGeom prst="rect">
            <a:avLst/>
          </a:prstGeom>
          <a:noFill/>
        </p:spPr>
        <p:txBody>
          <a:bodyPr wrap="square" rtlCol="0">
            <a:spAutoFit/>
          </a:bodyPr>
          <a:lstStyle/>
          <a:p>
            <a:pPr>
              <a:spcAft>
                <a:spcPts val="2400"/>
              </a:spcAft>
              <a:buClr>
                <a:srgbClr val="C00000"/>
              </a:buClr>
            </a:pPr>
            <a:r>
              <a:rPr lang="en-US" sz="2400" b="1" dirty="0">
                <a:solidFill>
                  <a:srgbClr val="C00000"/>
                </a:solidFill>
                <a:latin typeface="Arial" panose="020B0604020202020204" pitchFamily="34" charset="0"/>
                <a:cs typeface="Arial" panose="020B0604020202020204" pitchFamily="34" charset="0"/>
              </a:rPr>
              <a:t>95%</a:t>
            </a:r>
            <a:r>
              <a:rPr lang="en-US" b="1" dirty="0">
                <a:solidFill>
                  <a:srgbClr val="C00000"/>
                </a:solidFill>
                <a:latin typeface="Arial" panose="020B0604020202020204" pitchFamily="34" charset="0"/>
                <a:cs typeface="Arial" panose="020B0604020202020204" pitchFamily="34" charset="0"/>
              </a:rPr>
              <a:t> </a:t>
            </a:r>
            <a:r>
              <a:rPr lang="en-US" dirty="0">
                <a:solidFill>
                  <a:srgbClr val="595959"/>
                </a:solidFill>
                <a:latin typeface="Arial" panose="020B0604020202020204" pitchFamily="34" charset="0"/>
                <a:cs typeface="Arial" panose="020B0604020202020204" pitchFamily="34" charset="0"/>
              </a:rPr>
              <a:t>of surgeons agree that clinically significant astigmatism should be corrected</a:t>
            </a:r>
            <a:r>
              <a:rPr lang="en-US" baseline="30000" dirty="0">
                <a:solidFill>
                  <a:srgbClr val="595959"/>
                </a:solidFill>
                <a:latin typeface="Arial" panose="020B0604020202020204" pitchFamily="34" charset="0"/>
                <a:cs typeface="Arial" panose="020B0604020202020204" pitchFamily="34" charset="0"/>
              </a:rPr>
              <a:t>10</a:t>
            </a:r>
          </a:p>
          <a:p>
            <a:pPr>
              <a:spcAft>
                <a:spcPts val="2400"/>
              </a:spcAft>
              <a:buClr>
                <a:srgbClr val="C00000"/>
              </a:buClr>
            </a:pPr>
            <a:r>
              <a:rPr lang="en-US" sz="2400" b="1" dirty="0">
                <a:solidFill>
                  <a:srgbClr val="C00000"/>
                </a:solidFill>
                <a:latin typeface="Arial" panose="020B0604020202020204" pitchFamily="34" charset="0"/>
                <a:cs typeface="Arial" panose="020B0604020202020204" pitchFamily="34" charset="0"/>
              </a:rPr>
              <a:t>49% </a:t>
            </a:r>
            <a:r>
              <a:rPr lang="en-US" dirty="0">
                <a:solidFill>
                  <a:srgbClr val="595959"/>
                </a:solidFill>
                <a:latin typeface="Arial" panose="020B0604020202020204" pitchFamily="34" charset="0"/>
                <a:cs typeface="Arial" panose="020B0604020202020204" pitchFamily="34" charset="0"/>
              </a:rPr>
              <a:t>of surgeons </a:t>
            </a:r>
            <a:r>
              <a:rPr lang="en-US" b="1" i="1" dirty="0">
                <a:solidFill>
                  <a:srgbClr val="595959"/>
                </a:solidFill>
                <a:latin typeface="Arial" panose="020B0604020202020204" pitchFamily="34" charset="0"/>
                <a:cs typeface="Arial" panose="020B0604020202020204" pitchFamily="34" charset="0"/>
              </a:rPr>
              <a:t>do not</a:t>
            </a:r>
            <a:r>
              <a:rPr lang="en-US" i="1" dirty="0">
                <a:solidFill>
                  <a:srgbClr val="595959"/>
                </a:solidFill>
                <a:latin typeface="Arial" panose="020B0604020202020204" pitchFamily="34" charset="0"/>
                <a:cs typeface="Arial" panose="020B0604020202020204" pitchFamily="34" charset="0"/>
              </a:rPr>
              <a:t> </a:t>
            </a:r>
            <a:r>
              <a:rPr lang="en-US" dirty="0">
                <a:solidFill>
                  <a:srgbClr val="595959"/>
                </a:solidFill>
                <a:latin typeface="Arial" panose="020B0604020202020204" pitchFamily="34" charset="0"/>
                <a:cs typeface="Arial" panose="020B0604020202020204" pitchFamily="34" charset="0"/>
              </a:rPr>
              <a:t>attempt to correct significant levels of astigmatism (≥1.0 D) at the time of cataract surgery</a:t>
            </a:r>
            <a:r>
              <a:rPr lang="en-US" baseline="30000" dirty="0">
                <a:solidFill>
                  <a:srgbClr val="595959"/>
                </a:solidFill>
                <a:latin typeface="Arial" panose="020B0604020202020204" pitchFamily="34" charset="0"/>
                <a:cs typeface="Arial" panose="020B0604020202020204" pitchFamily="34" charset="0"/>
              </a:rPr>
              <a:t>9</a:t>
            </a:r>
            <a:endParaRPr lang="en-US" dirty="0">
              <a:solidFill>
                <a:srgbClr val="595959"/>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479B821-8856-4859-8307-489C033B9ED8}"/>
              </a:ext>
            </a:extLst>
          </p:cNvPr>
          <p:cNvSpPr/>
          <p:nvPr/>
        </p:nvSpPr>
        <p:spPr>
          <a:xfrm>
            <a:off x="5477609" y="2011078"/>
            <a:ext cx="6078275" cy="830997"/>
          </a:xfrm>
          <a:prstGeom prst="rect">
            <a:avLst/>
          </a:prstGeom>
        </p:spPr>
        <p:txBody>
          <a:bodyPr wrap="square">
            <a:spAutoFit/>
          </a:bodyPr>
          <a:lstStyle/>
          <a:p>
            <a:pPr algn="ctr">
              <a:buClr>
                <a:srgbClr val="C00000"/>
              </a:buClr>
            </a:pPr>
            <a:r>
              <a:rPr lang="en-US" sz="1600" b="1" dirty="0">
                <a:solidFill>
                  <a:schemeClr val="tx1">
                    <a:lumMod val="65000"/>
                    <a:lumOff val="35000"/>
                  </a:schemeClr>
                </a:solidFill>
                <a:latin typeface="Arial" panose="020B0604020202020204" pitchFamily="34" charset="0"/>
                <a:cs typeface="Arial" panose="020B0604020202020204" pitchFamily="34" charset="0"/>
              </a:rPr>
              <a:t>Surgical methods of astigmatism correction, </a:t>
            </a:r>
            <a:br>
              <a:rPr lang="en-US" sz="1600" b="1" dirty="0">
                <a:solidFill>
                  <a:schemeClr val="tx1">
                    <a:lumMod val="65000"/>
                    <a:lumOff val="35000"/>
                  </a:schemeClr>
                </a:solidFill>
                <a:latin typeface="Arial" panose="020B0604020202020204" pitchFamily="34" charset="0"/>
                <a:cs typeface="Arial" panose="020B0604020202020204" pitchFamily="34" charset="0"/>
              </a:rPr>
            </a:br>
            <a:r>
              <a:rPr lang="en-US" sz="1600" b="1" dirty="0">
                <a:solidFill>
                  <a:schemeClr val="tx1">
                    <a:lumMod val="65000"/>
                    <a:lumOff val="35000"/>
                  </a:schemeClr>
                </a:solidFill>
                <a:latin typeface="Arial" panose="020B0604020202020204" pitchFamily="34" charset="0"/>
                <a:cs typeface="Arial" panose="020B0604020202020204" pitchFamily="34" charset="0"/>
              </a:rPr>
              <a:t>including manual and automated techniques of varying cost and effectiveness, are underutilized (only 51%)</a:t>
            </a:r>
            <a:r>
              <a:rPr lang="en-US" sz="1600" b="1" baseline="30000" dirty="0">
                <a:solidFill>
                  <a:schemeClr val="tx1">
                    <a:lumMod val="65000"/>
                    <a:lumOff val="35000"/>
                  </a:schemeClr>
                </a:solidFill>
                <a:latin typeface="Arial" panose="020B0604020202020204" pitchFamily="34" charset="0"/>
                <a:cs typeface="Arial" panose="020B0604020202020204" pitchFamily="34" charset="0"/>
              </a:rPr>
              <a:t>9</a:t>
            </a:r>
            <a:endParaRPr lang="en-CA" sz="1600" b="1" baseline="30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3DD949-C5A8-45EC-A02A-642C61920602}"/>
              </a:ext>
            </a:extLst>
          </p:cNvPr>
          <p:cNvSpPr txBox="1"/>
          <p:nvPr/>
        </p:nvSpPr>
        <p:spPr>
          <a:xfrm>
            <a:off x="6769589" y="6149832"/>
            <a:ext cx="3494314" cy="246221"/>
          </a:xfrm>
          <a:prstGeom prst="rect">
            <a:avLst/>
          </a:prstGeom>
          <a:noFill/>
        </p:spPr>
        <p:txBody>
          <a:bodyPr wrap="square" rtlCol="0">
            <a:spAutoFit/>
          </a:bodyPr>
          <a:lstStyle/>
          <a:p>
            <a:r>
              <a:rPr lang="en-US" sz="1000" i="1" dirty="0">
                <a:solidFill>
                  <a:schemeClr val="tx1">
                    <a:lumMod val="65000"/>
                    <a:lumOff val="35000"/>
                  </a:schemeClr>
                </a:solidFill>
              </a:rPr>
              <a:t>Source: Market Scope Q1-219 Survey of US Cataract Surgeons</a:t>
            </a:r>
          </a:p>
        </p:txBody>
      </p:sp>
    </p:spTree>
    <p:extLst>
      <p:ext uri="{BB962C8B-B14F-4D97-AF65-F5344CB8AC3E}">
        <p14:creationId xmlns:p14="http://schemas.microsoft.com/office/powerpoint/2010/main" val="378449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9EB86F-2146-4FAF-8D3A-33957C1CCD52}"/>
              </a:ext>
            </a:extLst>
          </p:cNvPr>
          <p:cNvSpPr/>
          <p:nvPr/>
        </p:nvSpPr>
        <p:spPr>
          <a:xfrm>
            <a:off x="8144295" y="2278333"/>
            <a:ext cx="3456000" cy="2736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2E0A212C-81AD-4E95-BE7C-6967C9638311}"/>
              </a:ext>
            </a:extLst>
          </p:cNvPr>
          <p:cNvSpPr/>
          <p:nvPr/>
        </p:nvSpPr>
        <p:spPr>
          <a:xfrm>
            <a:off x="4364984" y="2302190"/>
            <a:ext cx="3456000" cy="2736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879FCEDF-9C5E-401C-AB09-4B9D1AE0862D}"/>
              </a:ext>
            </a:extLst>
          </p:cNvPr>
          <p:cNvSpPr/>
          <p:nvPr/>
        </p:nvSpPr>
        <p:spPr>
          <a:xfrm>
            <a:off x="591706" y="2292286"/>
            <a:ext cx="3456000" cy="2736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B84E6A59-D817-48C5-9249-FD6632490301}"/>
              </a:ext>
            </a:extLst>
          </p:cNvPr>
          <p:cNvSpPr/>
          <p:nvPr/>
        </p:nvSpPr>
        <p:spPr>
          <a:xfrm>
            <a:off x="0" y="123173"/>
            <a:ext cx="12192000" cy="150277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595959"/>
              </a:solidFill>
              <a:latin typeface="Arial" panose="020B0604020202020204" pitchFamily="34" charset="0"/>
              <a:cs typeface="Arial" panose="020B0604020202020204" pitchFamily="34" charset="0"/>
            </a:endParaRPr>
          </a:p>
          <a:p>
            <a:pPr algn="ctr"/>
            <a:r>
              <a:rPr lang="en-US" sz="2400" b="1" dirty="0">
                <a:solidFill>
                  <a:srgbClr val="595959"/>
                </a:solidFill>
                <a:latin typeface="Arial" panose="020B0604020202020204" pitchFamily="34" charset="0"/>
                <a:cs typeface="Arial" panose="020B0604020202020204" pitchFamily="34" charset="0"/>
              </a:rPr>
              <a:t>Correction of </a:t>
            </a:r>
            <a:r>
              <a:rPr lang="en-US" sz="2400" b="1" i="1" dirty="0">
                <a:solidFill>
                  <a:srgbClr val="595959"/>
                </a:solidFill>
                <a:latin typeface="Arial" panose="020B0604020202020204" pitchFamily="34" charset="0"/>
                <a:cs typeface="Arial" panose="020B0604020202020204" pitchFamily="34" charset="0"/>
              </a:rPr>
              <a:t>mild</a:t>
            </a:r>
            <a:r>
              <a:rPr lang="en-US" sz="2400" b="1" dirty="0">
                <a:solidFill>
                  <a:srgbClr val="595959"/>
                </a:solidFill>
                <a:latin typeface="Arial" panose="020B0604020202020204" pitchFamily="34" charset="0"/>
                <a:cs typeface="Arial" panose="020B0604020202020204" pitchFamily="34" charset="0"/>
              </a:rPr>
              <a:t> astigmatism may benefit additional patients. </a:t>
            </a:r>
          </a:p>
          <a:p>
            <a:pPr algn="ctr"/>
            <a:r>
              <a:rPr lang="en-US" sz="2400" b="1" dirty="0">
                <a:solidFill>
                  <a:srgbClr val="595959"/>
                </a:solidFill>
                <a:latin typeface="Arial" panose="020B0604020202020204" pitchFamily="34" charset="0"/>
                <a:cs typeface="Arial" panose="020B0604020202020204" pitchFamily="34" charset="0"/>
              </a:rPr>
              <a:t>Despite the benefits, many patients are </a:t>
            </a:r>
            <a:r>
              <a:rPr lang="en-US" sz="2400" b="1" dirty="0">
                <a:solidFill>
                  <a:srgbClr val="C00000"/>
                </a:solidFill>
                <a:latin typeface="Arial" panose="020B0604020202020204" pitchFamily="34" charset="0"/>
                <a:cs typeface="Arial" panose="020B0604020202020204" pitchFamily="34" charset="0"/>
              </a:rPr>
              <a:t>not corrected </a:t>
            </a:r>
            <a:r>
              <a:rPr lang="en-US" sz="2400" b="1" dirty="0">
                <a:solidFill>
                  <a:srgbClr val="595959"/>
                </a:solidFill>
                <a:latin typeface="Arial" panose="020B0604020202020204" pitchFamily="34" charset="0"/>
                <a:cs typeface="Arial" panose="020B0604020202020204" pitchFamily="34" charset="0"/>
              </a:rPr>
              <a:t>at the </a:t>
            </a:r>
          </a:p>
          <a:p>
            <a:pPr algn="ctr"/>
            <a:r>
              <a:rPr lang="en-US" sz="2400" b="1" dirty="0">
                <a:solidFill>
                  <a:srgbClr val="595959"/>
                </a:solidFill>
                <a:latin typeface="Arial" panose="020B0604020202020204" pitchFamily="34" charset="0"/>
                <a:cs typeface="Arial" panose="020B0604020202020204" pitchFamily="34" charset="0"/>
              </a:rPr>
              <a:t>time of cataract surgery.</a:t>
            </a:r>
            <a:r>
              <a:rPr lang="en-US" sz="2400" b="1" baseline="30000" dirty="0">
                <a:solidFill>
                  <a:srgbClr val="595959"/>
                </a:solidFill>
                <a:latin typeface="Arial" panose="020B0604020202020204" pitchFamily="34" charset="0"/>
                <a:cs typeface="Arial" panose="020B0604020202020204" pitchFamily="34" charset="0"/>
              </a:rPr>
              <a:t>12</a:t>
            </a:r>
            <a:endParaRPr lang="en-CA" sz="2400" dirty="0"/>
          </a:p>
          <a:p>
            <a:pPr algn="ctr"/>
            <a:br>
              <a:rPr lang="en-US" sz="2400" b="1" dirty="0">
                <a:solidFill>
                  <a:srgbClr val="595959"/>
                </a:solidFill>
                <a:latin typeface="Arial" panose="020B0604020202020204" pitchFamily="34" charset="0"/>
                <a:cs typeface="Arial" panose="020B0604020202020204" pitchFamily="34" charset="0"/>
              </a:rPr>
            </a:br>
            <a:endParaRPr lang="en-US" sz="2400" b="1" baseline="30000" dirty="0">
              <a:solidFill>
                <a:srgbClr val="595959"/>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81DD75A-E149-43C3-B441-CE21E316E633}"/>
              </a:ext>
            </a:extLst>
          </p:cNvPr>
          <p:cNvPicPr>
            <a:picLocks noChangeAspect="1"/>
          </p:cNvPicPr>
          <p:nvPr/>
        </p:nvPicPr>
        <p:blipFill rotWithShape="1">
          <a:blip r:embed="rId3">
            <a:extLst>
              <a:ext uri="{28A0092B-C50C-407E-A947-70E740481C1C}">
                <a14:useLocalDpi xmlns:a14="http://schemas.microsoft.com/office/drawing/2010/main" val="0"/>
              </a:ext>
            </a:extLst>
          </a:blip>
          <a:srcRect b="89109"/>
          <a:stretch/>
        </p:blipFill>
        <p:spPr>
          <a:xfrm>
            <a:off x="0" y="0"/>
            <a:ext cx="12192000" cy="138675"/>
          </a:xfrm>
          <a:prstGeom prst="rect">
            <a:avLst/>
          </a:prstGeom>
        </p:spPr>
      </p:pic>
      <p:pic>
        <p:nvPicPr>
          <p:cNvPr id="9" name="Picture 8">
            <a:extLst>
              <a:ext uri="{FF2B5EF4-FFF2-40B4-BE49-F238E27FC236}">
                <a16:creationId xmlns:a16="http://schemas.microsoft.com/office/drawing/2014/main" id="{85EBDF9C-5FCB-4800-9FE3-DCFE00DBF6DF}"/>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
        <p:nvSpPr>
          <p:cNvPr id="10" name="Rectangle 9">
            <a:extLst>
              <a:ext uri="{FF2B5EF4-FFF2-40B4-BE49-F238E27FC236}">
                <a16:creationId xmlns:a16="http://schemas.microsoft.com/office/drawing/2014/main" id="{B90DACC3-A8E8-47D3-952D-8A008D5DC536}"/>
              </a:ext>
            </a:extLst>
          </p:cNvPr>
          <p:cNvSpPr/>
          <p:nvPr/>
        </p:nvSpPr>
        <p:spPr>
          <a:xfrm>
            <a:off x="0" y="1625953"/>
            <a:ext cx="12192000" cy="63175"/>
          </a:xfrm>
          <a:prstGeom prst="rect">
            <a:avLst/>
          </a:prstGeom>
          <a:solidFill>
            <a:srgbClr val="79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id="{76AF9349-E9B6-4013-9B30-DD51AE0174CF}"/>
              </a:ext>
            </a:extLst>
          </p:cNvPr>
          <p:cNvSpPr txBox="1"/>
          <p:nvPr/>
        </p:nvSpPr>
        <p:spPr>
          <a:xfrm>
            <a:off x="8145952" y="3521069"/>
            <a:ext cx="3452686" cy="615553"/>
          </a:xfrm>
          <a:prstGeom prst="rect">
            <a:avLst/>
          </a:prstGeom>
          <a:noFill/>
        </p:spPr>
        <p:txBody>
          <a:bodyPr wrap="square" rtlCol="0">
            <a:spAutoFit/>
          </a:bodyPr>
          <a:lstStyle/>
          <a:p>
            <a:pPr algn="ctr">
              <a:buClr>
                <a:srgbClr val="C00000"/>
              </a:buClr>
            </a:pPr>
            <a:r>
              <a:rPr lang="en-US" sz="1700" dirty="0">
                <a:solidFill>
                  <a:srgbClr val="595959"/>
                </a:solidFill>
                <a:latin typeface="Arial" panose="020B0604020202020204" pitchFamily="34" charset="0"/>
                <a:cs typeface="Arial" panose="020B0604020202020204" pitchFamily="34" charset="0"/>
              </a:rPr>
              <a:t>Mild astigmatism is often </a:t>
            </a:r>
            <a:r>
              <a:rPr lang="en-US" sz="1700" b="1" dirty="0">
                <a:solidFill>
                  <a:srgbClr val="C00000"/>
                </a:solidFill>
                <a:latin typeface="Arial" panose="020B0604020202020204" pitchFamily="34" charset="0"/>
                <a:cs typeface="Arial" panose="020B0604020202020204" pitchFamily="34" charset="0"/>
              </a:rPr>
              <a:t>uncorrected</a:t>
            </a:r>
            <a:r>
              <a:rPr lang="en-US" sz="1700" baseline="30000" dirty="0">
                <a:solidFill>
                  <a:srgbClr val="C00000"/>
                </a:solidFill>
                <a:latin typeface="Arial" panose="020B0604020202020204" pitchFamily="34" charset="0"/>
                <a:cs typeface="Arial" panose="020B0604020202020204" pitchFamily="34" charset="0"/>
              </a:rPr>
              <a:t>12</a:t>
            </a:r>
          </a:p>
        </p:txBody>
      </p:sp>
      <p:grpSp>
        <p:nvGrpSpPr>
          <p:cNvPr id="11" name="Group 10">
            <a:extLst>
              <a:ext uri="{FF2B5EF4-FFF2-40B4-BE49-F238E27FC236}">
                <a16:creationId xmlns:a16="http://schemas.microsoft.com/office/drawing/2014/main" id="{C035B3B3-80D9-49AC-A7C5-ED49D85CED82}"/>
              </a:ext>
            </a:extLst>
          </p:cNvPr>
          <p:cNvGrpSpPr/>
          <p:nvPr/>
        </p:nvGrpSpPr>
        <p:grpSpPr>
          <a:xfrm rot="5400000">
            <a:off x="1999666" y="2843348"/>
            <a:ext cx="640080" cy="502920"/>
            <a:chOff x="-1012531" y="2696066"/>
            <a:chExt cx="660152" cy="348792"/>
          </a:xfrm>
        </p:grpSpPr>
        <p:sp>
          <p:nvSpPr>
            <p:cNvPr id="12" name="Oval 11">
              <a:extLst>
                <a:ext uri="{FF2B5EF4-FFF2-40B4-BE49-F238E27FC236}">
                  <a16:creationId xmlns:a16="http://schemas.microsoft.com/office/drawing/2014/main" id="{EDC09975-0012-4D76-A373-BDB2B6134C28}"/>
                </a:ext>
              </a:extLst>
            </p:cNvPr>
            <p:cNvSpPr/>
            <p:nvPr/>
          </p:nvSpPr>
          <p:spPr>
            <a:xfrm>
              <a:off x="-1012531" y="2698595"/>
              <a:ext cx="660152" cy="343458"/>
            </a:xfrm>
            <a:prstGeom prst="ellipse">
              <a:avLst/>
            </a:prstGeom>
            <a:noFill/>
            <a:ln w="381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Freeform: Shape 12">
              <a:extLst>
                <a:ext uri="{FF2B5EF4-FFF2-40B4-BE49-F238E27FC236}">
                  <a16:creationId xmlns:a16="http://schemas.microsoft.com/office/drawing/2014/main" id="{F6350EA0-9DBD-4F33-BFF1-F74AE6343D4E}"/>
                </a:ext>
              </a:extLst>
            </p:cNvPr>
            <p:cNvSpPr/>
            <p:nvPr/>
          </p:nvSpPr>
          <p:spPr>
            <a:xfrm>
              <a:off x="-707010" y="2696066"/>
              <a:ext cx="56561" cy="348792"/>
            </a:xfrm>
            <a:custGeom>
              <a:avLst/>
              <a:gdLst>
                <a:gd name="connsiteX0" fmla="*/ 103777 w 103777"/>
                <a:gd name="connsiteY0" fmla="*/ 0 h 348792"/>
                <a:gd name="connsiteX1" fmla="*/ 82 w 103777"/>
                <a:gd name="connsiteY1" fmla="*/ 157113 h 348792"/>
                <a:gd name="connsiteX2" fmla="*/ 84923 w 103777"/>
                <a:gd name="connsiteY2" fmla="*/ 348792 h 348792"/>
                <a:gd name="connsiteX3" fmla="*/ 84923 w 103777"/>
                <a:gd name="connsiteY3" fmla="*/ 348792 h 348792"/>
              </a:gdLst>
              <a:ahLst/>
              <a:cxnLst>
                <a:cxn ang="0">
                  <a:pos x="connsiteX0" y="connsiteY0"/>
                </a:cxn>
                <a:cxn ang="0">
                  <a:pos x="connsiteX1" y="connsiteY1"/>
                </a:cxn>
                <a:cxn ang="0">
                  <a:pos x="connsiteX2" y="connsiteY2"/>
                </a:cxn>
                <a:cxn ang="0">
                  <a:pos x="connsiteX3" y="connsiteY3"/>
                </a:cxn>
              </a:cxnLst>
              <a:rect l="l" t="t" r="r" b="b"/>
              <a:pathLst>
                <a:path w="103777" h="348792">
                  <a:moveTo>
                    <a:pt x="103777" y="0"/>
                  </a:moveTo>
                  <a:cubicBezTo>
                    <a:pt x="53500" y="49490"/>
                    <a:pt x="3224" y="98981"/>
                    <a:pt x="82" y="157113"/>
                  </a:cubicBezTo>
                  <a:cubicBezTo>
                    <a:pt x="-3060" y="215245"/>
                    <a:pt x="84923" y="348792"/>
                    <a:pt x="84923" y="348792"/>
                  </a:cubicBezTo>
                  <a:lnTo>
                    <a:pt x="84923" y="348792"/>
                  </a:lnTo>
                </a:path>
              </a:pathLst>
            </a:custGeom>
            <a:noFill/>
            <a:ln w="381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Freeform: Shape 13">
              <a:extLst>
                <a:ext uri="{FF2B5EF4-FFF2-40B4-BE49-F238E27FC236}">
                  <a16:creationId xmlns:a16="http://schemas.microsoft.com/office/drawing/2014/main" id="{8495654A-093E-4A82-B7F4-95E1196C77F3}"/>
                </a:ext>
              </a:extLst>
            </p:cNvPr>
            <p:cNvSpPr/>
            <p:nvPr/>
          </p:nvSpPr>
          <p:spPr>
            <a:xfrm>
              <a:off x="-1002384" y="2809131"/>
              <a:ext cx="641023" cy="69187"/>
            </a:xfrm>
            <a:custGeom>
              <a:avLst/>
              <a:gdLst>
                <a:gd name="connsiteX0" fmla="*/ 0 w 641023"/>
                <a:gd name="connsiteY0" fmla="*/ 59760 h 69187"/>
                <a:gd name="connsiteX1" fmla="*/ 292231 w 641023"/>
                <a:gd name="connsiteY1" fmla="*/ 57 h 69187"/>
                <a:gd name="connsiteX2" fmla="*/ 641023 w 641023"/>
                <a:gd name="connsiteY2" fmla="*/ 69187 h 69187"/>
                <a:gd name="connsiteX3" fmla="*/ 641023 w 641023"/>
                <a:gd name="connsiteY3" fmla="*/ 69187 h 69187"/>
              </a:gdLst>
              <a:ahLst/>
              <a:cxnLst>
                <a:cxn ang="0">
                  <a:pos x="connsiteX0" y="connsiteY0"/>
                </a:cxn>
                <a:cxn ang="0">
                  <a:pos x="connsiteX1" y="connsiteY1"/>
                </a:cxn>
                <a:cxn ang="0">
                  <a:pos x="connsiteX2" y="connsiteY2"/>
                </a:cxn>
                <a:cxn ang="0">
                  <a:pos x="connsiteX3" y="connsiteY3"/>
                </a:cxn>
              </a:cxnLst>
              <a:rect l="l" t="t" r="r" b="b"/>
              <a:pathLst>
                <a:path w="641023" h="69187">
                  <a:moveTo>
                    <a:pt x="0" y="59760"/>
                  </a:moveTo>
                  <a:cubicBezTo>
                    <a:pt x="92697" y="29123"/>
                    <a:pt x="185394" y="-1514"/>
                    <a:pt x="292231" y="57"/>
                  </a:cubicBezTo>
                  <a:cubicBezTo>
                    <a:pt x="399068" y="1628"/>
                    <a:pt x="641023" y="69187"/>
                    <a:pt x="641023" y="69187"/>
                  </a:cubicBezTo>
                  <a:lnTo>
                    <a:pt x="641023" y="69187"/>
                  </a:lnTo>
                </a:path>
              </a:pathLst>
            </a:custGeom>
            <a:noFill/>
            <a:ln w="381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TextBox 14">
            <a:extLst>
              <a:ext uri="{FF2B5EF4-FFF2-40B4-BE49-F238E27FC236}">
                <a16:creationId xmlns:a16="http://schemas.microsoft.com/office/drawing/2014/main" id="{ED10AA1B-7EC8-461B-A667-5FAF7FF46282}"/>
              </a:ext>
            </a:extLst>
          </p:cNvPr>
          <p:cNvSpPr txBox="1"/>
          <p:nvPr/>
        </p:nvSpPr>
        <p:spPr>
          <a:xfrm>
            <a:off x="593362" y="3521069"/>
            <a:ext cx="3452688" cy="907941"/>
          </a:xfrm>
          <a:prstGeom prst="rect">
            <a:avLst/>
          </a:prstGeom>
          <a:noFill/>
        </p:spPr>
        <p:txBody>
          <a:bodyPr wrap="square" rtlCol="0">
            <a:spAutoFit/>
          </a:bodyPr>
          <a:lstStyle/>
          <a:p>
            <a:pPr algn="ctr"/>
            <a:r>
              <a:rPr lang="en-US" sz="1700" b="1" dirty="0">
                <a:solidFill>
                  <a:srgbClr val="C00000"/>
                </a:solidFill>
                <a:latin typeface="Arial" panose="020B0604020202020204" pitchFamily="34" charset="0"/>
                <a:cs typeface="Arial" panose="020B0604020202020204" pitchFamily="34" charset="0"/>
              </a:rPr>
              <a:t>Mild astigmatism</a:t>
            </a:r>
            <a:r>
              <a:rPr lang="en-US" sz="1700" b="1" dirty="0">
                <a:solidFill>
                  <a:srgbClr val="595959"/>
                </a:solidFill>
                <a:latin typeface="Arial" panose="020B0604020202020204" pitchFamily="34" charset="0"/>
                <a:cs typeface="Arial" panose="020B0604020202020204" pitchFamily="34" charset="0"/>
              </a:rPr>
              <a:t> </a:t>
            </a:r>
            <a:br>
              <a:rPr lang="en-US" sz="1700" b="1" dirty="0">
                <a:solidFill>
                  <a:srgbClr val="595959"/>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(0.25-1.0 D)</a:t>
            </a:r>
            <a:r>
              <a:rPr lang="en-US" sz="1700" b="1" dirty="0">
                <a:solidFill>
                  <a:srgbClr val="595959"/>
                </a:solidFill>
                <a:latin typeface="Arial" panose="020B0604020202020204" pitchFamily="34" charset="0"/>
                <a:cs typeface="Arial" panose="020B0604020202020204" pitchFamily="34" charset="0"/>
              </a:rPr>
              <a:t> </a:t>
            </a:r>
            <a:r>
              <a:rPr lang="en-US" sz="1700" dirty="0">
                <a:solidFill>
                  <a:srgbClr val="595959"/>
                </a:solidFill>
                <a:latin typeface="Arial" panose="020B0604020202020204" pitchFamily="34" charset="0"/>
                <a:cs typeface="Arial" panose="020B0604020202020204" pitchFamily="34" charset="0"/>
              </a:rPr>
              <a:t>is present in </a:t>
            </a:r>
            <a:br>
              <a:rPr lang="en-US" sz="1700" dirty="0">
                <a:solidFill>
                  <a:srgbClr val="595959"/>
                </a:solidFill>
                <a:latin typeface="Arial" panose="020B0604020202020204" pitchFamily="34" charset="0"/>
                <a:cs typeface="Arial" panose="020B0604020202020204" pitchFamily="34" charset="0"/>
              </a:rPr>
            </a:br>
            <a:r>
              <a:rPr lang="en-US" sz="1900" b="1" dirty="0">
                <a:solidFill>
                  <a:srgbClr val="C00000"/>
                </a:solidFill>
                <a:latin typeface="Arial" panose="020B0604020202020204" pitchFamily="34" charset="0"/>
                <a:cs typeface="Arial" panose="020B0604020202020204" pitchFamily="34" charset="0"/>
              </a:rPr>
              <a:t>51%</a:t>
            </a:r>
            <a:r>
              <a:rPr lang="en-US" sz="1900" dirty="0">
                <a:solidFill>
                  <a:srgbClr val="C00000"/>
                </a:solidFill>
                <a:latin typeface="Arial" panose="020B0604020202020204" pitchFamily="34" charset="0"/>
                <a:cs typeface="Arial" panose="020B0604020202020204" pitchFamily="34" charset="0"/>
              </a:rPr>
              <a:t> </a:t>
            </a:r>
            <a:r>
              <a:rPr lang="en-US" sz="1700" dirty="0">
                <a:solidFill>
                  <a:srgbClr val="595959"/>
                </a:solidFill>
                <a:latin typeface="Arial" panose="020B0604020202020204" pitchFamily="34" charset="0"/>
                <a:cs typeface="Arial" panose="020B0604020202020204" pitchFamily="34" charset="0"/>
              </a:rPr>
              <a:t>of patients with cataracts</a:t>
            </a:r>
            <a:r>
              <a:rPr lang="en-US" sz="1700" baseline="30000" dirty="0">
                <a:solidFill>
                  <a:srgbClr val="595959"/>
                </a:solidFill>
                <a:latin typeface="Arial" panose="020B0604020202020204" pitchFamily="34" charset="0"/>
                <a:cs typeface="Arial" panose="020B0604020202020204" pitchFamily="34" charset="0"/>
              </a:rPr>
              <a:t>4</a:t>
            </a:r>
          </a:p>
        </p:txBody>
      </p:sp>
      <p:sp>
        <p:nvSpPr>
          <p:cNvPr id="17" name="TextBox 16">
            <a:extLst>
              <a:ext uri="{FF2B5EF4-FFF2-40B4-BE49-F238E27FC236}">
                <a16:creationId xmlns:a16="http://schemas.microsoft.com/office/drawing/2014/main" id="{BE631355-9E5C-4E96-9281-841BE6317149}"/>
              </a:ext>
            </a:extLst>
          </p:cNvPr>
          <p:cNvSpPr txBox="1"/>
          <p:nvPr/>
        </p:nvSpPr>
        <p:spPr>
          <a:xfrm>
            <a:off x="4364984" y="3521069"/>
            <a:ext cx="3456000" cy="736065"/>
          </a:xfrm>
          <a:prstGeom prst="rect">
            <a:avLst/>
          </a:prstGeom>
          <a:noFill/>
        </p:spPr>
        <p:txBody>
          <a:bodyPr wrap="square" rtlCol="0" anchor="ctr">
            <a:noAutofit/>
          </a:bodyPr>
          <a:lstStyle/>
          <a:p>
            <a:pPr algn="ctr"/>
            <a:r>
              <a:rPr lang="en-US" sz="1700" dirty="0">
                <a:solidFill>
                  <a:srgbClr val="595959"/>
                </a:solidFill>
                <a:latin typeface="Arial" panose="020B0604020202020204" pitchFamily="34" charset="0"/>
                <a:cs typeface="Arial" panose="020B0604020202020204" pitchFamily="34" charset="0"/>
              </a:rPr>
              <a:t>Correction of astigmatism </a:t>
            </a:r>
            <a:br>
              <a:rPr lang="en-US" sz="1700" dirty="0">
                <a:solidFill>
                  <a:srgbClr val="595959"/>
                </a:solidFill>
                <a:latin typeface="Arial" panose="020B0604020202020204" pitchFamily="34" charset="0"/>
                <a:cs typeface="Arial" panose="020B0604020202020204" pitchFamily="34" charset="0"/>
              </a:rPr>
            </a:br>
            <a:r>
              <a:rPr lang="en-US" sz="1700" dirty="0">
                <a:solidFill>
                  <a:srgbClr val="595959"/>
                </a:solidFill>
                <a:latin typeface="Arial" panose="020B0604020202020204" pitchFamily="34" charset="0"/>
                <a:cs typeface="Arial" panose="020B0604020202020204" pitchFamily="34" charset="0"/>
              </a:rPr>
              <a:t>≤0.75 D </a:t>
            </a:r>
            <a:r>
              <a:rPr lang="en-US" sz="1700" b="1" dirty="0">
                <a:solidFill>
                  <a:srgbClr val="C00000"/>
                </a:solidFill>
                <a:latin typeface="Arial" panose="020B0604020202020204" pitchFamily="34" charset="0"/>
                <a:cs typeface="Arial" panose="020B0604020202020204" pitchFamily="34" charset="0"/>
              </a:rPr>
              <a:t>improves </a:t>
            </a:r>
            <a:br>
              <a:rPr lang="en-US" sz="1700" b="1" dirty="0">
                <a:solidFill>
                  <a:srgbClr val="C00000"/>
                </a:solidFill>
                <a:latin typeface="Arial" panose="020B0604020202020204" pitchFamily="34" charset="0"/>
                <a:cs typeface="Arial" panose="020B0604020202020204" pitchFamily="34" charset="0"/>
              </a:rPr>
            </a:br>
            <a:r>
              <a:rPr lang="en-US" sz="1700" b="1" dirty="0">
                <a:solidFill>
                  <a:srgbClr val="C00000"/>
                </a:solidFill>
                <a:latin typeface="Arial" panose="020B0604020202020204" pitchFamily="34" charset="0"/>
                <a:cs typeface="Arial" panose="020B0604020202020204" pitchFamily="34" charset="0"/>
              </a:rPr>
              <a:t>reading performance</a:t>
            </a:r>
            <a:r>
              <a:rPr lang="en-US" sz="1700" baseline="30000" dirty="0">
                <a:solidFill>
                  <a:srgbClr val="C00000"/>
                </a:solidFill>
                <a:latin typeface="Arial" panose="020B0604020202020204" pitchFamily="34" charset="0"/>
                <a:cs typeface="Arial" panose="020B0604020202020204" pitchFamily="34" charset="0"/>
              </a:rPr>
              <a:t>11</a:t>
            </a:r>
            <a:endParaRPr lang="en-CA" sz="1700" baseline="30000" dirty="0">
              <a:solidFill>
                <a:srgbClr val="C00000"/>
              </a:solidFill>
              <a:latin typeface="Arial" panose="020B0604020202020204" pitchFamily="34" charset="0"/>
              <a:cs typeface="Arial" panose="020B0604020202020204" pitchFamily="34" charset="0"/>
            </a:endParaRPr>
          </a:p>
        </p:txBody>
      </p:sp>
      <p:pic>
        <p:nvPicPr>
          <p:cNvPr id="18" name="Graphic 17" descr="Books">
            <a:extLst>
              <a:ext uri="{FF2B5EF4-FFF2-40B4-BE49-F238E27FC236}">
                <a16:creationId xmlns:a16="http://schemas.microsoft.com/office/drawing/2014/main" id="{D5B6295F-0D89-42B6-91CC-F886F79DAF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8080" y="2727244"/>
            <a:ext cx="749808" cy="749808"/>
          </a:xfrm>
          <a:prstGeom prst="rect">
            <a:avLst/>
          </a:prstGeom>
        </p:spPr>
      </p:pic>
      <p:pic>
        <p:nvPicPr>
          <p:cNvPr id="31" name="Graphic 30">
            <a:extLst>
              <a:ext uri="{FF2B5EF4-FFF2-40B4-BE49-F238E27FC236}">
                <a16:creationId xmlns:a16="http://schemas.microsoft.com/office/drawing/2014/main" id="{27BC9907-FE9B-4A71-99DE-8FB88BAAD6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6242" y="2739521"/>
            <a:ext cx="732107" cy="710574"/>
          </a:xfrm>
          <a:prstGeom prst="rect">
            <a:avLst/>
          </a:prstGeom>
        </p:spPr>
      </p:pic>
      <p:pic>
        <p:nvPicPr>
          <p:cNvPr id="22" name="Picture 21">
            <a:extLst>
              <a:ext uri="{FF2B5EF4-FFF2-40B4-BE49-F238E27FC236}">
                <a16:creationId xmlns:a16="http://schemas.microsoft.com/office/drawing/2014/main" id="{46B1114B-C23B-4151-8731-50870FB842D2}"/>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pic>
        <p:nvPicPr>
          <p:cNvPr id="23" name="Picture 22">
            <a:extLst>
              <a:ext uri="{FF2B5EF4-FFF2-40B4-BE49-F238E27FC236}">
                <a16:creationId xmlns:a16="http://schemas.microsoft.com/office/drawing/2014/main" id="{D962E079-22BC-4F92-9A70-BFFB317136CB}"/>
              </a:ext>
            </a:extLst>
          </p:cNvPr>
          <p:cNvPicPr>
            <a:picLocks noChangeAspect="1"/>
          </p:cNvPicPr>
          <p:nvPr/>
        </p:nvPicPr>
        <p:blipFill rotWithShape="1">
          <a:blip r:embed="rId3">
            <a:extLst>
              <a:ext uri="{28A0092B-C50C-407E-A947-70E740481C1C}">
                <a14:useLocalDpi xmlns:a14="http://schemas.microsoft.com/office/drawing/2010/main" val="0"/>
              </a:ext>
            </a:extLst>
          </a:blip>
          <a:srcRect t="94650" b="445"/>
          <a:stretch/>
        </p:blipFill>
        <p:spPr>
          <a:xfrm>
            <a:off x="0" y="6719325"/>
            <a:ext cx="12192000" cy="138675"/>
          </a:xfrm>
          <a:prstGeom prst="rect">
            <a:avLst/>
          </a:prstGeom>
        </p:spPr>
      </p:pic>
    </p:spTree>
    <p:extLst>
      <p:ext uri="{BB962C8B-B14F-4D97-AF65-F5344CB8AC3E}">
        <p14:creationId xmlns:p14="http://schemas.microsoft.com/office/powerpoint/2010/main" val="373821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9F8C4956F604497525D5BD2889227" ma:contentTypeVersion="12" ma:contentTypeDescription="Create a new document." ma:contentTypeScope="" ma:versionID="5912c4ed4275025903353017f6a48303">
  <xsd:schema xmlns:xsd="http://www.w3.org/2001/XMLSchema" xmlns:xs="http://www.w3.org/2001/XMLSchema" xmlns:p="http://schemas.microsoft.com/office/2006/metadata/properties" xmlns:ns2="28ecb490-8144-442e-abd0-91670c45d4ed" xmlns:ns3="4785c229-b851-440d-bfb2-35a806e732d1" targetNamespace="http://schemas.microsoft.com/office/2006/metadata/properties" ma:root="true" ma:fieldsID="98264dcc5f273e2da88a99ffa50fd048" ns2:_="" ns3:_="">
    <xsd:import namespace="28ecb490-8144-442e-abd0-91670c45d4ed"/>
    <xsd:import namespace="4785c229-b851-440d-bfb2-35a806e732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cb490-8144-442e-abd0-91670c45d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85c229-b851-440d-bfb2-35a806e732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785c229-b851-440d-bfb2-35a806e732d1">
      <UserInfo>
        <DisplayName/>
        <AccountId xsi:nil="true"/>
        <AccountType/>
      </UserInfo>
    </SharedWithUsers>
  </documentManagement>
</p:properties>
</file>

<file path=customXml/itemProps1.xml><?xml version="1.0" encoding="utf-8"?>
<ds:datastoreItem xmlns:ds="http://schemas.openxmlformats.org/officeDocument/2006/customXml" ds:itemID="{45FB3D03-2277-49CA-8539-40A97482E8B0}"/>
</file>

<file path=customXml/itemProps2.xml><?xml version="1.0" encoding="utf-8"?>
<ds:datastoreItem xmlns:ds="http://schemas.openxmlformats.org/officeDocument/2006/customXml" ds:itemID="{8EB1B2F6-3EB0-432C-9DBE-CB4BBDD37F2A}"/>
</file>

<file path=customXml/itemProps3.xml><?xml version="1.0" encoding="utf-8"?>
<ds:datastoreItem xmlns:ds="http://schemas.openxmlformats.org/officeDocument/2006/customXml" ds:itemID="{4C7A578D-210E-466B-A961-26667C07B8A0}"/>
</file>

<file path=docProps/app.xml><?xml version="1.0" encoding="utf-8"?>
<Properties xmlns="http://schemas.openxmlformats.org/officeDocument/2006/extended-properties" xmlns:vt="http://schemas.openxmlformats.org/officeDocument/2006/docPropsVTypes">
  <TotalTime>11363</TotalTime>
  <Words>2596</Words>
  <Application>Microsoft Office PowerPoint</Application>
  <PresentationFormat>Widescreen</PresentationFormat>
  <Paragraphs>237</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 Babic</dc:creator>
  <cp:lastModifiedBy>Cearley, Lance [VISUS]</cp:lastModifiedBy>
  <cp:revision>717</cp:revision>
  <cp:lastPrinted>2020-02-11T20:05:27Z</cp:lastPrinted>
  <dcterms:created xsi:type="dcterms:W3CDTF">2019-08-12T12:19:48Z</dcterms:created>
  <dcterms:modified xsi:type="dcterms:W3CDTF">2020-06-03T01:15:27Z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0x01010009E9F8C4956F604497525D5BD2889227</vt:lpwstr>
  </property>
  <property fmtid="{D5CDD505-2E9C-101B-9397-08002B2CF9AE}" pid="3" name="Order">
    <vt:r8>77100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